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media/image2.jpeg" ContentType="image/jpeg"/>
  <Override PartName="/ppt/media/image3.jpeg" ContentType="image/jpeg"/>
  <Override PartName="/ppt/notesSlides/notesSlide10.xml" ContentType="application/vnd.openxmlformats-officedocument.presentationml.notesSlide+xml"/>
  <Override PartName="/ppt/media/image4.jpeg" ContentType="image/jpeg"/>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media/image6.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7.jpeg" ContentType="image/jpeg"/>
  <Override PartName="/ppt/notesSlides/notesSlide16.xml" ContentType="application/vnd.openxmlformats-officedocument.presentationml.notesSlide+xml"/>
  <Override PartName="/ppt/media/image8.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9.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This is our last lecture, and a bit of a victory lap. I want to spend sometime discussing what we have learned about the essence of cities and some of the main challenges ahead.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And now, the most beautiful streets in the world were once informal settlements. They preserve a human scale, charm that is almost impossible to design de novo. Understanding the evolution of cities and neighborhoods is therefore key, as we did in this course.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Another challenge, in other parts of the world, is decaying or shrinking cities. This is major and is likely coming to you if you live in a high income nation, unless we figure out how to better handle international migration.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hape 310"/>
          <p:cNvSpPr/>
          <p:nvPr>
            <p:ph type="sldImg"/>
          </p:nvPr>
        </p:nvSpPr>
        <p:spPr>
          <a:prstGeom prst="rect">
            <a:avLst/>
          </a:prstGeom>
        </p:spPr>
        <p:txBody>
          <a:bodyPr/>
          <a:lstStyle/>
          <a:p>
            <a:pPr/>
          </a:p>
        </p:txBody>
      </p:sp>
      <p:sp>
        <p:nvSpPr>
          <p:cNvPr id="311" name="Shape 311"/>
          <p:cNvSpPr/>
          <p:nvPr>
            <p:ph type="body" sz="quarter" idx="1"/>
          </p:nvPr>
        </p:nvSpPr>
        <p:spPr>
          <a:prstGeom prst="rect">
            <a:avLst/>
          </a:prstGeom>
        </p:spPr>
        <p:txBody>
          <a:bodyPr/>
          <a:lstStyle/>
          <a:p>
            <a:pPr/>
            <a:r>
              <a:t>Red and pink show shrinking cities (by population) in Europe. Dark yellow is on the verge.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Here are some numbers for the city of Chicago in terms of funding</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And here is the corresponding map for North America. The midwest and Puerto Rico are the most affected places.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Finally, but in some sense the challenge of all challenges is the sustainability transition, including decarbonizing energy. Many ideas call for cities to internalize more and more of their energy and resource flows to save energy and reduce their external environmental impacts. What will happen to urban systems as that is done? What will happen to small towns?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This is a nice piece about the need for cities in the face of our climate crisis.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Shape 412"/>
          <p:cNvSpPr/>
          <p:nvPr>
            <p:ph type="sldImg"/>
          </p:nvPr>
        </p:nvSpPr>
        <p:spPr>
          <a:prstGeom prst="rect">
            <a:avLst/>
          </a:prstGeom>
        </p:spPr>
        <p:txBody>
          <a:bodyPr/>
          <a:lstStyle/>
          <a:p>
            <a:pPr/>
          </a:p>
        </p:txBody>
      </p:sp>
      <p:sp>
        <p:nvSpPr>
          <p:cNvPr id="413" name="Shape 413"/>
          <p:cNvSpPr/>
          <p:nvPr>
            <p:ph type="body" sz="quarter" idx="1"/>
          </p:nvPr>
        </p:nvSpPr>
        <p:spPr>
          <a:prstGeom prst="rect">
            <a:avLst/>
          </a:prstGeom>
        </p:spPr>
        <p:txBody>
          <a:bodyPr/>
          <a:lstStyle/>
          <a:p>
            <a:pPr/>
            <a:r>
              <a:t>But cities will struggle to generate they energy from renewables locally, because they have such high energy densities. For this reason alone, large cities will have to continue to import some of their energy.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p>
            <a:pPr/>
            <a:r>
              <a:t>The challenge of integrated sustainable development, summarized by the SDGs is well tailored for cities, which have in fact been leading efforts to attain them.</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Shape 424"/>
          <p:cNvSpPr/>
          <p:nvPr>
            <p:ph type="sldImg"/>
          </p:nvPr>
        </p:nvSpPr>
        <p:spPr>
          <a:prstGeom prst="rect">
            <a:avLst/>
          </a:prstGeom>
        </p:spPr>
        <p:txBody>
          <a:bodyPr/>
          <a:lstStyle/>
          <a:p>
            <a:pPr/>
          </a:p>
        </p:txBody>
      </p:sp>
      <p:sp>
        <p:nvSpPr>
          <p:cNvPr id="425" name="Shape 425"/>
          <p:cNvSpPr/>
          <p:nvPr>
            <p:ph type="body" sz="quarter" idx="1"/>
          </p:nvPr>
        </p:nvSpPr>
        <p:spPr>
          <a:prstGeom prst="rect">
            <a:avLst/>
          </a:prstGeom>
        </p:spPr>
        <p:txBody>
          <a:bodyPr/>
          <a:lstStyle/>
          <a:p>
            <a:pPr/>
            <a:r>
              <a:t>Here’s NYC, which has been a world leader and has created interesting communication materials…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94"/>
          <p:cNvSpPr/>
          <p:nvPr>
            <p:ph type="sldImg"/>
          </p:nvPr>
        </p:nvSpPr>
        <p:spPr>
          <a:prstGeom prst="rect">
            <a:avLst/>
          </a:prstGeom>
        </p:spPr>
        <p:txBody>
          <a:bodyPr/>
          <a:lstStyle/>
          <a:p>
            <a:pPr/>
          </a:p>
        </p:txBody>
      </p:sp>
      <p:sp>
        <p:nvSpPr>
          <p:cNvPr id="195" name="Shape 195"/>
          <p:cNvSpPr/>
          <p:nvPr>
            <p:ph type="body" sz="quarter" idx="1"/>
          </p:nvPr>
        </p:nvSpPr>
        <p:spPr>
          <a:prstGeom prst="rect">
            <a:avLst/>
          </a:prstGeom>
        </p:spPr>
        <p:txBody>
          <a:bodyPr/>
          <a:lstStyle/>
          <a:p>
            <a:pPr/>
            <a:r>
              <a:t>After all this, please discuss. Are they for jobs? Are they for politics? Are they for access to infrastructure? Think across space and time, including history….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And the alignment of many city specific metrics with SDG objectives. Many other cities are adopting similar integrated approaches and metrics, and are likely to lead their national governments in attaining sustainable development.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Note how this is a new kind of policy approach, encouraging large scale collaborations for the long term.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This quote is somewhat philosophical (if you don’t know Mumford, go find out) : he was all the rage in the 1960s-70s, but did not like many aspects of modern cities. But I do like like this quote, to me it says that cities are environments where different people come together to produce knowledge and culture in many forms. This includes buildings, which are both utilitarian and symbolic, but also social norms and cultural tools such as writing, math, law, many forms of art, fashion, and to keep the process open-ended.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I propose that you remember at least these three themes about cities, which allow you to generate most of their properties and dynamics.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In a nutshell, this is what is happening in cities. They produce knowledge, information, products and forms of organization that we do not know how to produce in any other way. These ‘inventions’ have changed human societies and the world fast, since 10,000 years ago. </a:t>
            </a:r>
          </a:p>
          <a:p>
            <a:pPr/>
          </a:p>
          <a:p>
            <a:pPr/>
            <a:r>
              <a:t>Before that, humans had not invented the energy and social technologies that make these processes open-ended, such as we have seen in Hunter-Gatherers.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Let’s now look ahead, and briefly discuss these challenges (you can include your own and think through it).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In the next few decades, some cities are projected to become larger than ever in history: this is expected to happen in South Asia, (Mumbai, Delhi), but also in Africa (Lagos, Kinshasa). These projections are mostly based on demographics and population growth decreases with urbanization. But if they hold Lagos, Nigeria may become the largest city in the world ever. Use our scaling results to imagine its diversity, wealth, inequality, skylines, and so on. The culture  created in these cities is likely to come to dominate the 21st (and 22nd) century, much as NYC and Tokyo dominated the 20th, and Paris and London the 19th, and so on. It will be a very different world.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A challenge that goes along with it, is of inequality and slums in particular. In 2023, the number of people living in slums was revised up to 1.1 billion people, but this is now a smaller fraction of the world’s population. How to generate inclusion, prosperity, basic services and a dignified life for all is a major challenge ahead, but I hope you saw some reasons for hope when we discussed neighborhoods.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And here are some additional reasons for hope. Literally every city which is now rich was poor and had slums at some point. Chicago was awful, but all this was understood and solved, mostly with good science and capacity in government.  Malaria was eradicated in the US only in 1951 (the reason the CDC is in Atlanta is because that was the last area of the US to be cleared). That is 6 years after the Manhattan project and just 17 before the Moonshot (announced in 1961).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175"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solidFill>
                  <a:srgbClr val="FFFFFF"/>
                </a:solidFill>
                <a:latin typeface="Helvetica Light"/>
                <a:ea typeface="Helvetica Light"/>
                <a:cs typeface="Helvetica Light"/>
                <a:sym typeface="Helvetica Light"/>
              </a:defRPr>
            </a:lvl1pPr>
          </a:lstStyle>
          <a:p>
            <a:pPr/>
            <a:r>
              <a:t>Title Text</a:t>
            </a:r>
          </a:p>
        </p:txBody>
      </p:sp>
      <p:sp>
        <p:nvSpPr>
          <p:cNvPr id="176" name="Body Level One…"/>
          <p:cNvSpPr txBox="1"/>
          <p:nvPr>
            <p:ph type="body" idx="1"/>
          </p:nvPr>
        </p:nvSpPr>
        <p:spPr>
          <a:xfrm>
            <a:off x="4387453" y="3643312"/>
            <a:ext cx="15609094" cy="8840392"/>
          </a:xfrm>
          <a:prstGeom prst="rect">
            <a:avLst/>
          </a:prstGeom>
        </p:spPr>
        <p:txBody>
          <a:bodyPr lIns="71437" tIns="71437" rIns="71437" bIns="71437" anchor="ctr"/>
          <a:lstStyle>
            <a:lvl1pPr marL="608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1pPr>
            <a:lvl2pPr marL="10527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2pPr>
            <a:lvl3pPr marL="1497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3pPr>
            <a:lvl4pPr marL="19417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4pPr>
            <a:lvl5pPr marL="2386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4.jpeg"/><Relationship Id="rId5"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6.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5.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9.jpeg"/><Relationship Id="rId4" Type="http://schemas.openxmlformats.org/officeDocument/2006/relationships/image" Target="../media/image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87" name="Lecture 18"/>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18</a:t>
            </a:r>
          </a:p>
        </p:txBody>
      </p:sp>
      <p:sp>
        <p:nvSpPr>
          <p:cNvPr id="188" name="18.1 What are Cities for? Some of the Challenges Ahead"/>
          <p:cNvSpPr txBox="1"/>
          <p:nvPr>
            <p:ph type="body" sz="quarter" idx="1"/>
          </p:nvPr>
        </p:nvSpPr>
        <p:spPr>
          <a:xfrm>
            <a:off x="3825304" y="7958076"/>
            <a:ext cx="16733392" cy="1071563"/>
          </a:xfrm>
          <a:prstGeom prst="rect">
            <a:avLst/>
          </a:prstGeom>
        </p:spPr>
        <p:txBody>
          <a:bodyPr/>
          <a:lstStyle>
            <a:lvl1pPr algn="ctr" defTabSz="821531">
              <a:defRPr b="0" sz="5200"/>
            </a:lvl1pPr>
          </a:lstStyle>
          <a:p>
            <a:pPr/>
            <a:r>
              <a:t>18.1 What are Cities for? Some of the Challenges Ahead </a:t>
            </a:r>
          </a:p>
        </p:txBody>
      </p:sp>
      <p:sp>
        <p:nvSpPr>
          <p:cNvPr id="189" name="IUS Ch 10"/>
          <p:cNvSpPr txBox="1"/>
          <p:nvPr/>
        </p:nvSpPr>
        <p:spPr>
          <a:xfrm>
            <a:off x="20985635" y="8201301"/>
            <a:ext cx="198861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10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Briggs_house.jpg" descr="Briggs_house.jpg"/>
          <p:cNvPicPr>
            <a:picLocks noChangeAspect="1"/>
          </p:cNvPicPr>
          <p:nvPr/>
        </p:nvPicPr>
        <p:blipFill>
          <a:blip r:embed="rId2">
            <a:extLst/>
          </a:blip>
          <a:stretch>
            <a:fillRect/>
          </a:stretch>
        </p:blipFill>
        <p:spPr>
          <a:xfrm>
            <a:off x="-483965" y="-1"/>
            <a:ext cx="24712653" cy="13716001"/>
          </a:xfrm>
          <a:prstGeom prst="rect">
            <a:avLst/>
          </a:prstGeom>
          <a:ln w="12700">
            <a:miter lim="400000"/>
          </a:ln>
        </p:spPr>
      </p:pic>
      <p:sp>
        <p:nvSpPr>
          <p:cNvPr id="279" name="Raising of Chicago"/>
          <p:cNvSpPr txBox="1"/>
          <p:nvPr/>
        </p:nvSpPr>
        <p:spPr>
          <a:xfrm>
            <a:off x="20534467" y="301189"/>
            <a:ext cx="366095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Raising of Chicago</a:t>
            </a:r>
          </a:p>
        </p:txBody>
      </p:sp>
      <p:sp>
        <p:nvSpPr>
          <p:cNvPr id="280" name="https://en.wikipedia.org/wiki/Raising_of_Chicago#/media/File:Briggs_house.jpg"/>
          <p:cNvSpPr txBox="1"/>
          <p:nvPr/>
        </p:nvSpPr>
        <p:spPr>
          <a:xfrm>
            <a:off x="12875643" y="13277425"/>
            <a:ext cx="1089751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https://en.wikipedia.org/wiki/Raising_of_Chicago#/media/File:Briggs_house.jpg</a:t>
            </a:r>
          </a:p>
        </p:txBody>
      </p:sp>
      <p:sp>
        <p:nvSpPr>
          <p:cNvPr id="281" name="6 feet 2 inches (1.88 m)"/>
          <p:cNvSpPr txBox="1"/>
          <p:nvPr/>
        </p:nvSpPr>
        <p:spPr>
          <a:xfrm>
            <a:off x="21743694" y="1121199"/>
            <a:ext cx="2248992" cy="342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600"/>
              </a:spcBef>
              <a:defRPr sz="1600">
                <a:solidFill>
                  <a:srgbClr val="202122"/>
                </a:solidFill>
                <a:latin typeface="Helvetica"/>
                <a:ea typeface="Helvetica"/>
                <a:cs typeface="Helvetica"/>
                <a:sym typeface="Helvetica"/>
              </a:defRPr>
            </a:lvl1pPr>
          </a:lstStyle>
          <a:p>
            <a:pPr/>
            <a:r>
              <a:t>6 feet 2 inches (1.88 m)</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Screen Shot 2021-12-02 at 10.42.32 AM.pdf" descr="Screen Shot 2021-12-02 at 10.42.32 AM.pdf"/>
          <p:cNvPicPr>
            <a:picLocks noChangeAspect="1"/>
          </p:cNvPicPr>
          <p:nvPr/>
        </p:nvPicPr>
        <p:blipFill>
          <a:blip r:embed="rId3">
            <a:extLst/>
          </a:blip>
          <a:stretch>
            <a:fillRect/>
          </a:stretch>
        </p:blipFill>
        <p:spPr>
          <a:xfrm>
            <a:off x="351479" y="3615304"/>
            <a:ext cx="9345868" cy="6485392"/>
          </a:xfrm>
          <a:prstGeom prst="rect">
            <a:avLst/>
          </a:prstGeom>
          <a:ln w="12700">
            <a:miter lim="400000"/>
          </a:ln>
        </p:spPr>
      </p:pic>
      <p:sp>
        <p:nvSpPr>
          <p:cNvPr id="284" name="Chicago, Near West Side, 1910"/>
          <p:cNvSpPr txBox="1"/>
          <p:nvPr/>
        </p:nvSpPr>
        <p:spPr>
          <a:xfrm>
            <a:off x="5419404" y="10233401"/>
            <a:ext cx="43705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Chicago, Near West Side, 1910</a:t>
            </a:r>
          </a:p>
        </p:txBody>
      </p:sp>
      <p:pic>
        <p:nvPicPr>
          <p:cNvPr id="285" name="portada.jpg" descr="portada.jpg"/>
          <p:cNvPicPr>
            <a:picLocks noChangeAspect="1"/>
          </p:cNvPicPr>
          <p:nvPr/>
        </p:nvPicPr>
        <p:blipFill>
          <a:blip r:embed="rId4">
            <a:extLst/>
          </a:blip>
          <a:stretch>
            <a:fillRect/>
          </a:stretch>
        </p:blipFill>
        <p:spPr>
          <a:xfrm>
            <a:off x="11712427" y="1478059"/>
            <a:ext cx="10759882" cy="10759882"/>
          </a:xfrm>
          <a:prstGeom prst="rect">
            <a:avLst/>
          </a:prstGeom>
          <a:ln w="12700">
            <a:miter lim="400000"/>
          </a:ln>
        </p:spPr>
      </p:pic>
      <p:sp>
        <p:nvSpPr>
          <p:cNvPr id="286" name="Toledo, Spain"/>
          <p:cNvSpPr txBox="1"/>
          <p:nvPr/>
        </p:nvSpPr>
        <p:spPr>
          <a:xfrm>
            <a:off x="20825245" y="12318552"/>
            <a:ext cx="19659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Toledo, Spain</a:t>
            </a:r>
          </a:p>
        </p:txBody>
      </p:sp>
      <p:pic>
        <p:nvPicPr>
          <p:cNvPr id="287" name="Screen Shot 2021-12-02 at 10.46.24 AM.pdf" descr="Screen Shot 2021-12-02 at 10.46.24 AM.pdf"/>
          <p:cNvPicPr>
            <a:picLocks noChangeAspect="1"/>
          </p:cNvPicPr>
          <p:nvPr/>
        </p:nvPicPr>
        <p:blipFill>
          <a:blip r:embed="rId5">
            <a:extLst/>
          </a:blip>
          <a:stretch>
            <a:fillRect/>
          </a:stretch>
        </p:blipFill>
        <p:spPr>
          <a:xfrm>
            <a:off x="11114595" y="12072940"/>
            <a:ext cx="7716848" cy="952590"/>
          </a:xfrm>
          <a:prstGeom prst="rect">
            <a:avLst/>
          </a:prstGeom>
          <a:ln w="12700">
            <a:miter lim="400000"/>
          </a:ln>
        </p:spPr>
      </p:pic>
      <p:sp>
        <p:nvSpPr>
          <p:cNvPr id="288" name="https://www.ferrerhotels.com/travellost/en/most-beautiful-streets-of-spain/"/>
          <p:cNvSpPr txBox="1"/>
          <p:nvPr/>
        </p:nvSpPr>
        <p:spPr>
          <a:xfrm>
            <a:off x="13075399" y="13152613"/>
            <a:ext cx="103025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https://www.ferrerhotels.com/travellost/en/most-beautiful-streets-of-spain/</a:t>
            </a:r>
          </a:p>
        </p:txBody>
      </p:sp>
      <p:sp>
        <p:nvSpPr>
          <p:cNvPr id="289" name="http://www.encyclopedia.chicagohistory.org/pages/3796.html"/>
          <p:cNvSpPr txBox="1"/>
          <p:nvPr/>
        </p:nvSpPr>
        <p:spPr>
          <a:xfrm>
            <a:off x="95089" y="13152613"/>
            <a:ext cx="84938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http://www.encyclopedia.chicagohistory.org/pages/3796.html</a:t>
            </a:r>
          </a:p>
        </p:txBody>
      </p:sp>
      <p:sp>
        <p:nvSpPr>
          <p:cNvPr id="290" name="visit"/>
          <p:cNvSpPr txBox="1"/>
          <p:nvPr/>
        </p:nvSpPr>
        <p:spPr>
          <a:xfrm>
            <a:off x="15671795" y="12491233"/>
            <a:ext cx="814190" cy="5582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chemeClr val="accent1">
                    <a:hueOff val="114395"/>
                    <a:lumOff val="-24975"/>
                  </a:schemeClr>
                </a:solidFill>
                <a:latin typeface="Arial"/>
                <a:ea typeface="Arial"/>
                <a:cs typeface="Arial"/>
                <a:sym typeface="Arial"/>
              </a:defRPr>
            </a:lvl1pPr>
          </a:lstStyle>
          <a:p>
            <a:pPr/>
            <a:r>
              <a:t>visit</a:t>
            </a:r>
          </a:p>
        </p:txBody>
      </p:sp>
      <p:sp>
        <p:nvSpPr>
          <p:cNvPr id="291" name="Rectangle"/>
          <p:cNvSpPr/>
          <p:nvPr/>
        </p:nvSpPr>
        <p:spPr>
          <a:xfrm>
            <a:off x="14059180" y="12467325"/>
            <a:ext cx="2533836" cy="55820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2" name="Rectangle"/>
          <p:cNvSpPr/>
          <p:nvPr/>
        </p:nvSpPr>
        <p:spPr>
          <a:xfrm>
            <a:off x="17939452" y="12098735"/>
            <a:ext cx="927522" cy="55820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3" name="We saw how this is possible and can be achieved fast"/>
          <p:cNvSpPr txBox="1"/>
          <p:nvPr/>
        </p:nvSpPr>
        <p:spPr>
          <a:xfrm>
            <a:off x="2438664" y="1129520"/>
            <a:ext cx="1033200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We saw how this is possible and can be achieved fast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rinking Cities"/>
          <p:cNvSpPr txBox="1"/>
          <p:nvPr/>
        </p:nvSpPr>
        <p:spPr>
          <a:xfrm>
            <a:off x="10225785" y="517808"/>
            <a:ext cx="393242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Shrinking Cities</a:t>
            </a:r>
          </a:p>
        </p:txBody>
      </p:sp>
      <p:sp>
        <p:nvSpPr>
          <p:cNvPr id="298" name="a critical challenge for the US and many other richer nations, including China"/>
          <p:cNvSpPr txBox="1"/>
          <p:nvPr/>
        </p:nvSpPr>
        <p:spPr>
          <a:xfrm>
            <a:off x="5404351" y="1272675"/>
            <a:ext cx="13575298"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a critical challenge for the US and many other richer nations, including China</a:t>
            </a:r>
          </a:p>
        </p:txBody>
      </p:sp>
      <p:sp>
        <p:nvSpPr>
          <p:cNvPr id="299" name="infrastructure is hard to shrink and creates enormous deficits: can you imagine how to improve this situation?"/>
          <p:cNvSpPr txBox="1"/>
          <p:nvPr/>
        </p:nvSpPr>
        <p:spPr>
          <a:xfrm>
            <a:off x="3479723" y="12844244"/>
            <a:ext cx="17424553"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infrastructure is hard to shrink and creates enormous deficits: can you imagine how to improve this situation?</a:t>
            </a:r>
          </a:p>
        </p:txBody>
      </p:sp>
      <p:pic>
        <p:nvPicPr>
          <p:cNvPr id="300" name="Screen Shot 2020-12-10 at 12.59.23 AM.jpg" descr="Screen Shot 2020-12-10 at 12.59.23 AM.jpg"/>
          <p:cNvPicPr>
            <a:picLocks noChangeAspect="1"/>
          </p:cNvPicPr>
          <p:nvPr/>
        </p:nvPicPr>
        <p:blipFill>
          <a:blip r:embed="rId3">
            <a:extLst/>
          </a:blip>
          <a:stretch>
            <a:fillRect/>
          </a:stretch>
        </p:blipFill>
        <p:spPr>
          <a:xfrm>
            <a:off x="4966386" y="2799208"/>
            <a:ext cx="14451228" cy="9411464"/>
          </a:xfrm>
          <a:prstGeom prst="rect">
            <a:avLst/>
          </a:prstGeom>
          <a:ln w="12700">
            <a:miter lim="400000"/>
          </a:ln>
        </p:spPr>
      </p:pic>
      <p:sp>
        <p:nvSpPr>
          <p:cNvPr id="301" name="https://www.theguardian.com/cities/gallery/2016/nov/02/global-population-decline-cities-mapped"/>
          <p:cNvSpPr txBox="1"/>
          <p:nvPr/>
        </p:nvSpPr>
        <p:spPr>
          <a:xfrm>
            <a:off x="10206974" y="2378541"/>
            <a:ext cx="1344777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https://www.theguardian.com/cities/gallery/2016/nov/02/global-population-decline-cities-mapped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rinking Cities"/>
          <p:cNvSpPr txBox="1"/>
          <p:nvPr/>
        </p:nvSpPr>
        <p:spPr>
          <a:xfrm>
            <a:off x="10225785" y="1032963"/>
            <a:ext cx="393242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Shrinking Cities</a:t>
            </a:r>
          </a:p>
        </p:txBody>
      </p:sp>
      <p:sp>
        <p:nvSpPr>
          <p:cNvPr id="306" name="The challenge of slums and accelerating the development of livable cities"/>
          <p:cNvSpPr txBox="1"/>
          <p:nvPr/>
        </p:nvSpPr>
        <p:spPr>
          <a:xfrm>
            <a:off x="7164019" y="2039985"/>
            <a:ext cx="1005596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challenge of slums and accelerating the development of livable cities</a:t>
            </a:r>
          </a:p>
        </p:txBody>
      </p:sp>
      <p:sp>
        <p:nvSpPr>
          <p:cNvPr id="307" name="infrastructure is hard to shrink and creates enormous stranded costs (and deficits): can you imagine how to improve this situation?"/>
          <p:cNvSpPr txBox="1"/>
          <p:nvPr/>
        </p:nvSpPr>
        <p:spPr>
          <a:xfrm>
            <a:off x="98501" y="12253472"/>
            <a:ext cx="24186998"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a:t>infrastructure is hard to shrink</a:t>
            </a:r>
            <a:r>
              <a:t> and creates enormous stranded costs (and deficits): can you imagine how to improve this situation?</a:t>
            </a:r>
          </a:p>
        </p:txBody>
      </p:sp>
      <p:pic>
        <p:nvPicPr>
          <p:cNvPr id="308" name="Screen Shot 2020-12-10 at 12.58.22 AM.jpg" descr="Screen Shot 2020-12-10 at 12.58.22 AM.jpg"/>
          <p:cNvPicPr>
            <a:picLocks noChangeAspect="1"/>
          </p:cNvPicPr>
          <p:nvPr/>
        </p:nvPicPr>
        <p:blipFill>
          <a:blip r:embed="rId3">
            <a:extLst/>
          </a:blip>
          <a:stretch>
            <a:fillRect/>
          </a:stretch>
        </p:blipFill>
        <p:spPr>
          <a:xfrm>
            <a:off x="4386743" y="2671453"/>
            <a:ext cx="15610514" cy="9188211"/>
          </a:xfrm>
          <a:prstGeom prst="rect">
            <a:avLst/>
          </a:prstGeom>
          <a:ln w="12700">
            <a:miter lim="400000"/>
          </a:ln>
        </p:spPr>
      </p:pic>
      <p:sp>
        <p:nvSpPr>
          <p:cNvPr id="309" name="https://www.theguardian.com/cities/gallery/2016/nov/02/global-population-decline-cities-mapped"/>
          <p:cNvSpPr txBox="1"/>
          <p:nvPr/>
        </p:nvSpPr>
        <p:spPr>
          <a:xfrm>
            <a:off x="10603461" y="13232394"/>
            <a:ext cx="134477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https://www.theguardian.com/cities/gallery/2016/nov/02/global-population-decline-cities-mapped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3" name="deficit_chart.png" descr="deficit_chart.png"/>
          <p:cNvPicPr>
            <a:picLocks noChangeAspect="1"/>
          </p:cNvPicPr>
          <p:nvPr/>
        </p:nvPicPr>
        <p:blipFill>
          <a:blip r:embed="rId3">
            <a:extLst/>
          </a:blip>
          <a:stretch>
            <a:fillRect/>
          </a:stretch>
        </p:blipFill>
        <p:spPr>
          <a:xfrm>
            <a:off x="64242" y="1907193"/>
            <a:ext cx="13056521" cy="8805561"/>
          </a:xfrm>
          <a:prstGeom prst="rect">
            <a:avLst/>
          </a:prstGeom>
          <a:ln w="12700">
            <a:miter lim="400000"/>
          </a:ln>
        </p:spPr>
      </p:pic>
      <p:sp>
        <p:nvSpPr>
          <p:cNvPr id="314" name="https://www.civicfed.org/civic-federation/blog/city-chicago-projected-budget-deficit-increases-8382-million"/>
          <p:cNvSpPr txBox="1"/>
          <p:nvPr/>
        </p:nvSpPr>
        <p:spPr>
          <a:xfrm>
            <a:off x="8169" y="10867878"/>
            <a:ext cx="147590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https://www.civicfed.org/civic-federation/blog/city-chicago-projected-budget-deficit-increases-8382-million</a:t>
            </a:r>
          </a:p>
        </p:txBody>
      </p:sp>
      <p:pic>
        <p:nvPicPr>
          <p:cNvPr id="315" name="8.19.22_blog_post.1.png" descr="8.19.22_blog_post.1.png"/>
          <p:cNvPicPr>
            <a:picLocks noChangeAspect="1"/>
          </p:cNvPicPr>
          <p:nvPr/>
        </p:nvPicPr>
        <p:blipFill>
          <a:blip r:embed="rId4">
            <a:extLst/>
          </a:blip>
          <a:stretch>
            <a:fillRect/>
          </a:stretch>
        </p:blipFill>
        <p:spPr>
          <a:xfrm>
            <a:off x="13489238" y="3091399"/>
            <a:ext cx="10359119" cy="6437149"/>
          </a:xfrm>
          <a:prstGeom prst="rect">
            <a:avLst/>
          </a:prstGeom>
          <a:ln w="12700">
            <a:miter lim="400000"/>
          </a:ln>
        </p:spPr>
      </p:pic>
      <p:sp>
        <p:nvSpPr>
          <p:cNvPr id="316" name="Oval"/>
          <p:cNvSpPr/>
          <p:nvPr/>
        </p:nvSpPr>
        <p:spPr>
          <a:xfrm>
            <a:off x="20707872" y="5044958"/>
            <a:ext cx="751643" cy="707600"/>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7" name="https://www.civicfed.org/civic-federation/blog/fy2023-chicago-budget-forecast-signals-short-term-recovery"/>
          <p:cNvSpPr txBox="1"/>
          <p:nvPr/>
        </p:nvSpPr>
        <p:spPr>
          <a:xfrm>
            <a:off x="9422367" y="13051658"/>
            <a:ext cx="147699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https://www.civicfed.org/civic-federation/blog/fy2023-chicago-budget-forecast-signals-short-term-recovery</a:t>
            </a:r>
          </a:p>
        </p:txBody>
      </p:sp>
      <p:sp>
        <p:nvSpPr>
          <p:cNvPr id="318" name="Short or long term recovery?"/>
          <p:cNvSpPr txBox="1"/>
          <p:nvPr/>
        </p:nvSpPr>
        <p:spPr>
          <a:xfrm>
            <a:off x="20315152" y="7023804"/>
            <a:ext cx="401513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Short or long term recovery?</a:t>
            </a:r>
          </a:p>
        </p:txBody>
      </p:sp>
      <p:sp>
        <p:nvSpPr>
          <p:cNvPr id="319" name="Circle"/>
          <p:cNvSpPr/>
          <p:nvPr/>
        </p:nvSpPr>
        <p:spPr>
          <a:xfrm>
            <a:off x="21578613" y="5222966"/>
            <a:ext cx="368301" cy="365389"/>
          </a:xfrm>
          <a:prstGeom prst="ellipse">
            <a:avLst/>
          </a:prstGeom>
          <a:solidFill>
            <a:schemeClr val="accent5">
              <a:hueOff val="-82419"/>
              <a:satOff val="-9513"/>
              <a:lumOff val="-16343"/>
            </a:schemeClr>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3" name="Screen Shot 2021-12-02 at 10.35.49 AM.pdf" descr="Screen Shot 2021-12-02 at 10.35.49 AM.pdf"/>
          <p:cNvPicPr>
            <a:picLocks noChangeAspect="1"/>
          </p:cNvPicPr>
          <p:nvPr/>
        </p:nvPicPr>
        <p:blipFill>
          <a:blip r:embed="rId3">
            <a:extLst/>
          </a:blip>
          <a:stretch>
            <a:fillRect/>
          </a:stretch>
        </p:blipFill>
        <p:spPr>
          <a:xfrm>
            <a:off x="511334" y="1178504"/>
            <a:ext cx="18074369" cy="11358992"/>
          </a:xfrm>
          <a:prstGeom prst="rect">
            <a:avLst/>
          </a:prstGeom>
          <a:ln w="12700">
            <a:miter lim="400000"/>
          </a:ln>
        </p:spPr>
      </p:pic>
      <p:pic>
        <p:nvPicPr>
          <p:cNvPr id="324" name="Screen Shot 2021-12-02 at 10.36.24 AM.pdf" descr="Screen Shot 2021-12-02 at 10.36.24 AM.pdf"/>
          <p:cNvPicPr>
            <a:picLocks noChangeAspect="1"/>
          </p:cNvPicPr>
          <p:nvPr/>
        </p:nvPicPr>
        <p:blipFill>
          <a:blip r:embed="rId4">
            <a:extLst/>
          </a:blip>
          <a:stretch>
            <a:fillRect/>
          </a:stretch>
        </p:blipFill>
        <p:spPr>
          <a:xfrm>
            <a:off x="19842216" y="4242132"/>
            <a:ext cx="2814728" cy="6871816"/>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Decarbonization and Sustainability"/>
          <p:cNvSpPr txBox="1"/>
          <p:nvPr/>
        </p:nvSpPr>
        <p:spPr>
          <a:xfrm>
            <a:off x="7930641" y="566870"/>
            <a:ext cx="85227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Decarbonization and Sustainability</a:t>
            </a:r>
          </a:p>
        </p:txBody>
      </p:sp>
      <p:sp>
        <p:nvSpPr>
          <p:cNvPr id="329" name="Changing humans’ relationship with Nature and the Planet"/>
          <p:cNvSpPr txBox="1"/>
          <p:nvPr/>
        </p:nvSpPr>
        <p:spPr>
          <a:xfrm>
            <a:off x="8177021" y="1279518"/>
            <a:ext cx="802995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Changing humans’ relationship with Nature and the Planet</a:t>
            </a:r>
          </a:p>
        </p:txBody>
      </p:sp>
      <p:pic>
        <p:nvPicPr>
          <p:cNvPr id="330" name="SRSs_Figure_1.001.jpeg" descr="SRSs_Figure_1.001.jpeg"/>
          <p:cNvPicPr>
            <a:picLocks noChangeAspect="1"/>
          </p:cNvPicPr>
          <p:nvPr/>
        </p:nvPicPr>
        <p:blipFill>
          <a:blip r:embed="rId3">
            <a:extLst/>
          </a:blip>
          <a:stretch>
            <a:fillRect/>
          </a:stretch>
        </p:blipFill>
        <p:spPr>
          <a:xfrm>
            <a:off x="1067492" y="1688032"/>
            <a:ext cx="22699248" cy="12768327"/>
          </a:xfrm>
          <a:prstGeom prst="rect">
            <a:avLst/>
          </a:prstGeom>
          <a:ln w="12700">
            <a:miter lim="400000"/>
          </a:ln>
        </p:spPr>
      </p:pic>
      <p:sp>
        <p:nvSpPr>
          <p:cNvPr id="331" name="will change the structure of cities and urban systems: can you predict how?"/>
          <p:cNvSpPr txBox="1"/>
          <p:nvPr/>
        </p:nvSpPr>
        <p:spPr>
          <a:xfrm>
            <a:off x="4962161" y="12739316"/>
            <a:ext cx="14909928"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will change the structure of cities and urban systems: </a:t>
            </a:r>
            <a:r>
              <a:rPr b="1"/>
              <a:t>can you predict how?</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Screen Shot 2021-10-21 at 8.12.45 PM.jpg" descr="Screen Shot 2021-10-21 at 8.12.45 PM.jpg"/>
          <p:cNvPicPr>
            <a:picLocks noChangeAspect="1"/>
          </p:cNvPicPr>
          <p:nvPr/>
        </p:nvPicPr>
        <p:blipFill>
          <a:blip r:embed="rId3">
            <a:extLst/>
          </a:blip>
          <a:stretch>
            <a:fillRect/>
          </a:stretch>
        </p:blipFill>
        <p:spPr>
          <a:xfrm>
            <a:off x="788671" y="966177"/>
            <a:ext cx="20767029" cy="11783646"/>
          </a:xfrm>
          <a:prstGeom prst="rect">
            <a:avLst/>
          </a:prstGeom>
          <a:ln w="12700">
            <a:miter lim="400000"/>
          </a:ln>
        </p:spPr>
      </p:pic>
      <p:sp>
        <p:nvSpPr>
          <p:cNvPr id="336" name="Rectangle"/>
          <p:cNvSpPr/>
          <p:nvPr/>
        </p:nvSpPr>
        <p:spPr>
          <a:xfrm>
            <a:off x="16291518" y="6223000"/>
            <a:ext cx="4770870" cy="586011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37" name="https://www.bloomberg.com/news/articles/2021-04-17/the-city-as-a-survival-mechanism-kim-stanley-robinson"/>
          <p:cNvSpPr txBox="1"/>
          <p:nvPr/>
        </p:nvSpPr>
        <p:spPr>
          <a:xfrm>
            <a:off x="8813361" y="13132425"/>
            <a:ext cx="152747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https://www.bloomberg.com/news/articles/2021-04-17/the-city-as-a-survival-mechanism-kim-stanley-robinson</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Line"/>
          <p:cNvSpPr/>
          <p:nvPr/>
        </p:nvSpPr>
        <p:spPr>
          <a:xfrm>
            <a:off x="5761663" y="10198789"/>
            <a:ext cx="13681985"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2" name="Line"/>
          <p:cNvSpPr/>
          <p:nvPr/>
        </p:nvSpPr>
        <p:spPr>
          <a:xfrm flipV="1">
            <a:off x="17093124" y="1876034"/>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3" name="Line"/>
          <p:cNvSpPr/>
          <p:nvPr/>
        </p:nvSpPr>
        <p:spPr>
          <a:xfrm flipV="1">
            <a:off x="8190393" y="1920682"/>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4" name="Line"/>
          <p:cNvSpPr/>
          <p:nvPr/>
        </p:nvSpPr>
        <p:spPr>
          <a:xfrm>
            <a:off x="5761663" y="7046521"/>
            <a:ext cx="13681985"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5" name="Line"/>
          <p:cNvSpPr/>
          <p:nvPr/>
        </p:nvSpPr>
        <p:spPr>
          <a:xfrm>
            <a:off x="5761663" y="4029384"/>
            <a:ext cx="13681984"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6" name="Line"/>
          <p:cNvSpPr/>
          <p:nvPr/>
        </p:nvSpPr>
        <p:spPr>
          <a:xfrm flipV="1">
            <a:off x="11341481" y="1920682"/>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7" name="Line"/>
          <p:cNvSpPr/>
          <p:nvPr/>
        </p:nvSpPr>
        <p:spPr>
          <a:xfrm flipV="1">
            <a:off x="14480294" y="1876034"/>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8" name="Line"/>
          <p:cNvSpPr/>
          <p:nvPr/>
        </p:nvSpPr>
        <p:spPr>
          <a:xfrm flipV="1">
            <a:off x="6035609" y="2224899"/>
            <a:ext cx="1" cy="964757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Line"/>
          <p:cNvSpPr/>
          <p:nvPr/>
        </p:nvSpPr>
        <p:spPr>
          <a:xfrm>
            <a:off x="5951113" y="11876489"/>
            <a:ext cx="14025745"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0" name="Energy Use per Person ( )"/>
          <p:cNvSpPr txBox="1"/>
          <p:nvPr/>
        </p:nvSpPr>
        <p:spPr>
          <a:xfrm rot="16200000">
            <a:off x="1227905" y="6544806"/>
            <a:ext cx="6300041"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Energy Use per Person (</a:t>
            </a:r>
            <a14:m>
              <m:oMath>
                <m:r>
                  <a:rPr xmlns:a="http://schemas.openxmlformats.org/drawingml/2006/main" sz="2850" i="1">
                    <a:solidFill>
                      <a:srgbClr val="000000"/>
                    </a:solidFill>
                    <a:latin typeface="Cambria Math" panose="02040503050406030204" pitchFamily="18" charset="0"/>
                  </a:rPr>
                  <m:t>k</m:t>
                </m:r>
                <m:r>
                  <a:rPr xmlns:a="http://schemas.openxmlformats.org/drawingml/2006/main" sz="2850" i="1">
                    <a:solidFill>
                      <a:srgbClr val="000000"/>
                    </a:solidFill>
                    <a:latin typeface="Cambria Math" panose="02040503050406030204" pitchFamily="18" charset="0"/>
                  </a:rPr>
                  <m:t>W</m:t>
                </m:r>
                <m:r>
                  <a:rPr xmlns:a="http://schemas.openxmlformats.org/drawingml/2006/main" sz="2850" i="1">
                    <a:solidFill>
                      <a:srgbClr val="000000"/>
                    </a:solidFill>
                    <a:latin typeface="Cambria Math" panose="02040503050406030204" pitchFamily="18" charset="0"/>
                  </a:rPr>
                  <m:t>h</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d</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p</m:t>
                </m:r>
              </m:oMath>
            </a14:m>
            <a:r>
              <a:t>)</a:t>
            </a:r>
            <a:endParaRPr sz="2400"/>
          </a:p>
        </p:txBody>
      </p:sp>
      <p:sp>
        <p:nvSpPr>
          <p:cNvPr id="351" name="Circle"/>
          <p:cNvSpPr/>
          <p:nvPr/>
        </p:nvSpPr>
        <p:spPr>
          <a:xfrm>
            <a:off x="9348685" y="5400461"/>
            <a:ext cx="834720" cy="834720"/>
          </a:xfrm>
          <a:prstGeom prst="ellipse">
            <a:avLst/>
          </a:prstGeom>
          <a:solidFill>
            <a:srgbClr val="929292">
              <a:alpha val="81721"/>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Circle"/>
          <p:cNvSpPr/>
          <p:nvPr/>
        </p:nvSpPr>
        <p:spPr>
          <a:xfrm>
            <a:off x="11389118" y="6449440"/>
            <a:ext cx="209902" cy="2099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Circle"/>
          <p:cNvSpPr/>
          <p:nvPr/>
        </p:nvSpPr>
        <p:spPr>
          <a:xfrm>
            <a:off x="12509794" y="6686077"/>
            <a:ext cx="156323" cy="156323"/>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Circle"/>
          <p:cNvSpPr/>
          <p:nvPr/>
        </p:nvSpPr>
        <p:spPr>
          <a:xfrm>
            <a:off x="12393708" y="6574456"/>
            <a:ext cx="192042" cy="192042"/>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5" name="Circle"/>
          <p:cNvSpPr/>
          <p:nvPr/>
        </p:nvSpPr>
        <p:spPr>
          <a:xfrm>
            <a:off x="11380189" y="7842731"/>
            <a:ext cx="799001" cy="7990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Circle"/>
          <p:cNvSpPr/>
          <p:nvPr/>
        </p:nvSpPr>
        <p:spPr>
          <a:xfrm>
            <a:off x="12773220" y="9380876"/>
            <a:ext cx="515477" cy="515477"/>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7" name="Circle"/>
          <p:cNvSpPr/>
          <p:nvPr/>
        </p:nvSpPr>
        <p:spPr>
          <a:xfrm>
            <a:off x="14496650" y="11075018"/>
            <a:ext cx="120604" cy="120605"/>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8" name="Circle"/>
          <p:cNvSpPr/>
          <p:nvPr/>
        </p:nvSpPr>
        <p:spPr>
          <a:xfrm>
            <a:off x="8911130" y="8074903"/>
            <a:ext cx="763282" cy="763282"/>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9" name="Circle"/>
          <p:cNvSpPr/>
          <p:nvPr/>
        </p:nvSpPr>
        <p:spPr>
          <a:xfrm>
            <a:off x="8455716" y="8332372"/>
            <a:ext cx="407586" cy="407586"/>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0" name="Circle"/>
          <p:cNvSpPr/>
          <p:nvPr/>
        </p:nvSpPr>
        <p:spPr>
          <a:xfrm>
            <a:off x="6593876" y="6844896"/>
            <a:ext cx="354008" cy="354008"/>
          </a:xfrm>
          <a:prstGeom prst="ellipse">
            <a:avLst/>
          </a:prstGeom>
          <a:solidFill>
            <a:srgbClr val="92929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1" name="Circle"/>
          <p:cNvSpPr/>
          <p:nvPr/>
        </p:nvSpPr>
        <p:spPr>
          <a:xfrm>
            <a:off x="10875927" y="4519235"/>
            <a:ext cx="71439" cy="71438"/>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2" name="Circle"/>
          <p:cNvSpPr/>
          <p:nvPr/>
        </p:nvSpPr>
        <p:spPr>
          <a:xfrm>
            <a:off x="16960076" y="5928485"/>
            <a:ext cx="71438" cy="71439"/>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3" name="Circle"/>
          <p:cNvSpPr/>
          <p:nvPr/>
        </p:nvSpPr>
        <p:spPr>
          <a:xfrm>
            <a:off x="16960076" y="7279375"/>
            <a:ext cx="71438" cy="71438"/>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4" name="Circle"/>
          <p:cNvSpPr/>
          <p:nvPr/>
        </p:nvSpPr>
        <p:spPr>
          <a:xfrm>
            <a:off x="12921543" y="6610174"/>
            <a:ext cx="156323" cy="156324"/>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5" name="Circle"/>
          <p:cNvSpPr/>
          <p:nvPr/>
        </p:nvSpPr>
        <p:spPr>
          <a:xfrm>
            <a:off x="9836666" y="7124365"/>
            <a:ext cx="298938" cy="298939"/>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6" name="Circle"/>
          <p:cNvSpPr/>
          <p:nvPr/>
        </p:nvSpPr>
        <p:spPr>
          <a:xfrm>
            <a:off x="9302159" y="10105325"/>
            <a:ext cx="407586" cy="407586"/>
          </a:xfrm>
          <a:prstGeom prst="ellipse">
            <a:avLst/>
          </a:prstGeom>
          <a:solidFill>
            <a:srgbClr val="929292">
              <a:alpha val="99595"/>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7" name="Circle"/>
          <p:cNvSpPr/>
          <p:nvPr/>
        </p:nvSpPr>
        <p:spPr>
          <a:xfrm>
            <a:off x="7465528" y="6020945"/>
            <a:ext cx="1049033" cy="1049032"/>
          </a:xfrm>
          <a:prstGeom prst="ellipse">
            <a:avLst/>
          </a:prstGeom>
          <a:solidFill>
            <a:srgbClr val="929292">
              <a:alpha val="94081"/>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8" name="Circle"/>
          <p:cNvSpPr/>
          <p:nvPr/>
        </p:nvSpPr>
        <p:spPr>
          <a:xfrm>
            <a:off x="6308871" y="5296524"/>
            <a:ext cx="799002" cy="7990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Population Density ( )"/>
          <p:cNvSpPr txBox="1"/>
          <p:nvPr/>
        </p:nvSpPr>
        <p:spPr>
          <a:xfrm>
            <a:off x="10023483" y="12685622"/>
            <a:ext cx="5881005"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Population Density (</a:t>
            </a:r>
            <a14:m>
              <m:oMath>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e</m:t>
                </m:r>
                <m:r>
                  <a:rPr xmlns:a="http://schemas.openxmlformats.org/drawingml/2006/main" sz="2850" i="1">
                    <a:solidFill>
                      <a:srgbClr val="000000"/>
                    </a:solidFill>
                    <a:latin typeface="Cambria Math" panose="02040503050406030204" pitchFamily="18" charset="0"/>
                  </a:rPr>
                  <m:t>o</m:t>
                </m:r>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l</m:t>
                </m:r>
                <m:r>
                  <a:rPr xmlns:a="http://schemas.openxmlformats.org/drawingml/2006/main" sz="2850" i="1">
                    <a:solidFill>
                      <a:srgbClr val="000000"/>
                    </a:solidFill>
                    <a:latin typeface="Cambria Math" panose="02040503050406030204" pitchFamily="18" charset="0"/>
                  </a:rPr>
                  <m:t>e</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k</m:t>
                </m:r>
                <m:sSup>
                  <m:e>
                    <m:r>
                      <a:rPr xmlns:a="http://schemas.openxmlformats.org/drawingml/2006/main" sz="2850" i="1">
                        <a:solidFill>
                          <a:srgbClr val="000000"/>
                        </a:solidFill>
                        <a:latin typeface="Cambria Math" panose="02040503050406030204" pitchFamily="18" charset="0"/>
                      </a:rPr>
                      <m:t>m</m:t>
                    </m:r>
                  </m:e>
                  <m:sup>
                    <m:r>
                      <a:rPr xmlns:a="http://schemas.openxmlformats.org/drawingml/2006/main" sz="2850" i="1">
                        <a:solidFill>
                          <a:srgbClr val="000000"/>
                        </a:solidFill>
                        <a:latin typeface="Cambria Math" panose="02040503050406030204" pitchFamily="18" charset="0"/>
                      </a:rPr>
                      <m:t>2</m:t>
                    </m:r>
                  </m:sup>
                </m:sSup>
              </m:oMath>
            </a14:m>
            <a:r>
              <a:t>)</a:t>
            </a:r>
            <a:endParaRPr sz="2400"/>
          </a:p>
        </p:txBody>
      </p:sp>
      <p:sp>
        <p:nvSpPr>
          <p:cNvPr id="370" name="USA"/>
          <p:cNvSpPr txBox="1"/>
          <p:nvPr/>
        </p:nvSpPr>
        <p:spPr>
          <a:xfrm>
            <a:off x="9451084" y="5603649"/>
            <a:ext cx="629921"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USA</a:t>
            </a:r>
          </a:p>
        </p:txBody>
      </p:sp>
      <p:sp>
        <p:nvSpPr>
          <p:cNvPr id="371" name="Canada"/>
          <p:cNvSpPr txBox="1"/>
          <p:nvPr/>
        </p:nvSpPr>
        <p:spPr>
          <a:xfrm>
            <a:off x="6211446" y="5481852"/>
            <a:ext cx="99385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Canada</a:t>
            </a:r>
          </a:p>
        </p:txBody>
      </p:sp>
      <p:sp>
        <p:nvSpPr>
          <p:cNvPr id="372" name="Russia"/>
          <p:cNvSpPr txBox="1"/>
          <p:nvPr/>
        </p:nvSpPr>
        <p:spPr>
          <a:xfrm>
            <a:off x="7544097" y="6331288"/>
            <a:ext cx="891896"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Russia</a:t>
            </a:r>
          </a:p>
        </p:txBody>
      </p:sp>
      <p:sp>
        <p:nvSpPr>
          <p:cNvPr id="373" name="China"/>
          <p:cNvSpPr txBox="1"/>
          <p:nvPr/>
        </p:nvSpPr>
        <p:spPr>
          <a:xfrm>
            <a:off x="11386547" y="8028059"/>
            <a:ext cx="786283"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China</a:t>
            </a:r>
          </a:p>
        </p:txBody>
      </p:sp>
      <p:sp>
        <p:nvSpPr>
          <p:cNvPr id="374" name="India"/>
          <p:cNvSpPr txBox="1"/>
          <p:nvPr/>
        </p:nvSpPr>
        <p:spPr>
          <a:xfrm>
            <a:off x="12655483" y="9032312"/>
            <a:ext cx="68844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India</a:t>
            </a:r>
          </a:p>
        </p:txBody>
      </p:sp>
      <p:sp>
        <p:nvSpPr>
          <p:cNvPr id="375" name="Singapore"/>
          <p:cNvSpPr txBox="1"/>
          <p:nvPr/>
        </p:nvSpPr>
        <p:spPr>
          <a:xfrm>
            <a:off x="16363424" y="6015891"/>
            <a:ext cx="126474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Singapore</a:t>
            </a:r>
          </a:p>
        </p:txBody>
      </p:sp>
      <p:sp>
        <p:nvSpPr>
          <p:cNvPr id="376" name="Hong Kong"/>
          <p:cNvSpPr txBox="1"/>
          <p:nvPr/>
        </p:nvSpPr>
        <p:spPr>
          <a:xfrm>
            <a:off x="17109507" y="7059663"/>
            <a:ext cx="1383387"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Hong Kong</a:t>
            </a:r>
          </a:p>
        </p:txBody>
      </p:sp>
      <p:sp>
        <p:nvSpPr>
          <p:cNvPr id="377" name="DR Congo"/>
          <p:cNvSpPr txBox="1"/>
          <p:nvPr/>
        </p:nvSpPr>
        <p:spPr>
          <a:xfrm>
            <a:off x="8967710" y="10460286"/>
            <a:ext cx="1277545"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DR Congo</a:t>
            </a:r>
          </a:p>
        </p:txBody>
      </p:sp>
      <p:sp>
        <p:nvSpPr>
          <p:cNvPr id="378" name="South Africa"/>
          <p:cNvSpPr txBox="1"/>
          <p:nvPr/>
        </p:nvSpPr>
        <p:spPr>
          <a:xfrm>
            <a:off x="9646779" y="6657223"/>
            <a:ext cx="1501801"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South Africa</a:t>
            </a:r>
          </a:p>
        </p:txBody>
      </p:sp>
      <p:sp>
        <p:nvSpPr>
          <p:cNvPr id="379" name="Algeria"/>
          <p:cNvSpPr txBox="1"/>
          <p:nvPr/>
        </p:nvSpPr>
        <p:spPr>
          <a:xfrm>
            <a:off x="7541941" y="8344475"/>
            <a:ext cx="921158"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Algeria</a:t>
            </a:r>
          </a:p>
        </p:txBody>
      </p:sp>
      <p:sp>
        <p:nvSpPr>
          <p:cNvPr id="380" name="Libya"/>
          <p:cNvSpPr txBox="1"/>
          <p:nvPr/>
        </p:nvSpPr>
        <p:spPr>
          <a:xfrm>
            <a:off x="6476491" y="7124766"/>
            <a:ext cx="739649"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Libya</a:t>
            </a:r>
          </a:p>
        </p:txBody>
      </p:sp>
      <p:sp>
        <p:nvSpPr>
          <p:cNvPr id="381" name="Bangladesh"/>
          <p:cNvSpPr txBox="1"/>
          <p:nvPr/>
        </p:nvSpPr>
        <p:spPr>
          <a:xfrm>
            <a:off x="14244296" y="11237741"/>
            <a:ext cx="1442365"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Bangladesh</a:t>
            </a:r>
          </a:p>
        </p:txBody>
      </p:sp>
      <p:sp>
        <p:nvSpPr>
          <p:cNvPr id="382" name="Brazil"/>
          <p:cNvSpPr txBox="1"/>
          <p:nvPr/>
        </p:nvSpPr>
        <p:spPr>
          <a:xfrm>
            <a:off x="8902992" y="8206652"/>
            <a:ext cx="773254"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Brazil</a:t>
            </a:r>
          </a:p>
        </p:txBody>
      </p:sp>
      <p:sp>
        <p:nvSpPr>
          <p:cNvPr id="383" name="Line"/>
          <p:cNvSpPr/>
          <p:nvPr/>
        </p:nvSpPr>
        <p:spPr>
          <a:xfrm>
            <a:off x="15332914" y="2360815"/>
            <a:ext cx="4529526" cy="4529526"/>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4" name="Line"/>
          <p:cNvSpPr/>
          <p:nvPr/>
        </p:nvSpPr>
        <p:spPr>
          <a:xfrm>
            <a:off x="11151016" y="2539409"/>
            <a:ext cx="8449660" cy="8449660"/>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5" name="Line"/>
          <p:cNvSpPr/>
          <p:nvPr/>
        </p:nvSpPr>
        <p:spPr>
          <a:xfrm>
            <a:off x="10534866" y="1923259"/>
            <a:ext cx="9244404" cy="9244404"/>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6" name="Line"/>
          <p:cNvSpPr/>
          <p:nvPr/>
        </p:nvSpPr>
        <p:spPr>
          <a:xfrm>
            <a:off x="9754040" y="2067433"/>
            <a:ext cx="9605824" cy="9581134"/>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7" name="Line"/>
          <p:cNvSpPr/>
          <p:nvPr/>
        </p:nvSpPr>
        <p:spPr>
          <a:xfrm>
            <a:off x="8896242" y="2099989"/>
            <a:ext cx="9757124" cy="9757125"/>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8" name="Line"/>
          <p:cNvSpPr/>
          <p:nvPr/>
        </p:nvSpPr>
        <p:spPr>
          <a:xfrm>
            <a:off x="6976777" y="2483269"/>
            <a:ext cx="9398409" cy="9398409"/>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9" name="Desert Sun"/>
          <p:cNvSpPr txBox="1"/>
          <p:nvPr/>
        </p:nvSpPr>
        <p:spPr>
          <a:xfrm rot="2685912">
            <a:off x="15205051" y="2571752"/>
            <a:ext cx="1899032"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Desert Sun</a:t>
            </a:r>
          </a:p>
        </p:txBody>
      </p:sp>
      <p:sp>
        <p:nvSpPr>
          <p:cNvPr id="390" name="Northern Europe Sun"/>
          <p:cNvSpPr txBox="1"/>
          <p:nvPr/>
        </p:nvSpPr>
        <p:spPr>
          <a:xfrm rot="2685912">
            <a:off x="14018114" y="3320237"/>
            <a:ext cx="3477058" cy="5396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Northern Europe Sun</a:t>
            </a:r>
          </a:p>
        </p:txBody>
      </p:sp>
      <p:sp>
        <p:nvSpPr>
          <p:cNvPr id="391" name="Solar PV (10% efficiency, sunny locations)"/>
          <p:cNvSpPr txBox="1"/>
          <p:nvPr/>
        </p:nvSpPr>
        <p:spPr>
          <a:xfrm rot="2685912">
            <a:off x="10332648" y="4355729"/>
            <a:ext cx="6706413"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Solar PV (10% efficiency, sunny locations)</a:t>
            </a:r>
          </a:p>
        </p:txBody>
      </p:sp>
      <p:sp>
        <p:nvSpPr>
          <p:cNvPr id="392" name="Solar PV (10% efficiency, northern Europe)"/>
          <p:cNvSpPr txBox="1"/>
          <p:nvPr/>
        </p:nvSpPr>
        <p:spPr>
          <a:xfrm rot="2685912">
            <a:off x="9546449" y="4540949"/>
            <a:ext cx="6811087"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Solar PV (10% efficiency, northern Europe)</a:t>
            </a:r>
          </a:p>
        </p:txBody>
      </p:sp>
      <p:sp>
        <p:nvSpPr>
          <p:cNvPr id="393" name="Wind Power"/>
          <p:cNvSpPr txBox="1"/>
          <p:nvPr/>
        </p:nvSpPr>
        <p:spPr>
          <a:xfrm rot="2685912">
            <a:off x="9757065" y="3263005"/>
            <a:ext cx="2050594"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Wind Power</a:t>
            </a:r>
          </a:p>
        </p:txBody>
      </p:sp>
      <p:sp>
        <p:nvSpPr>
          <p:cNvPr id="394" name="Energy from Crops"/>
          <p:cNvSpPr txBox="1"/>
          <p:nvPr/>
        </p:nvSpPr>
        <p:spPr>
          <a:xfrm rot="2685912">
            <a:off x="7010404" y="3338096"/>
            <a:ext cx="3112187"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Energy from Crops</a:t>
            </a:r>
          </a:p>
        </p:txBody>
      </p:sp>
      <p:sp>
        <p:nvSpPr>
          <p:cNvPr id="395" name="Qatar"/>
          <p:cNvSpPr txBox="1"/>
          <p:nvPr/>
        </p:nvSpPr>
        <p:spPr>
          <a:xfrm>
            <a:off x="10108815" y="4340781"/>
            <a:ext cx="76525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Qatar</a:t>
            </a:r>
          </a:p>
        </p:txBody>
      </p:sp>
      <p:sp>
        <p:nvSpPr>
          <p:cNvPr id="396" name="Line"/>
          <p:cNvSpPr/>
          <p:nvPr/>
        </p:nvSpPr>
        <p:spPr>
          <a:xfrm>
            <a:off x="7460789" y="1995996"/>
            <a:ext cx="9915006" cy="9915006"/>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7" name="1"/>
          <p:cNvSpPr txBox="1"/>
          <p:nvPr/>
        </p:nvSpPr>
        <p:spPr>
          <a:xfrm rot="2685912">
            <a:off x="15119576" y="9594614"/>
            <a:ext cx="1116258"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600">
                <a:solidFill>
                  <a:srgbClr val="000000"/>
                </a:solidFill>
              </a:defRPr>
            </a:pPr>
            <a:r>
              <a:t>1 </a:t>
            </a:r>
            <a14:m>
              <m:oMath>
                <m:f>
                  <m:fPr>
                    <m:ctrlPr>
                      <a:rPr xmlns:a="http://schemas.openxmlformats.org/drawingml/2006/main" sz="2250" i="1">
                        <a:solidFill>
                          <a:srgbClr val="000000"/>
                        </a:solidFill>
                        <a:latin typeface="Cambria Math" panose="02040503050406030204" pitchFamily="18" charset="0"/>
                      </a:rPr>
                    </m:ctrlPr>
                    <m:type m:val="lin"/>
                  </m:fPr>
                  <m:num>
                    <m:r>
                      <a:rPr xmlns:a="http://schemas.openxmlformats.org/drawingml/2006/main" sz="2250" i="1">
                        <a:solidFill>
                          <a:srgbClr val="000000"/>
                        </a:solidFill>
                        <a:latin typeface="Cambria Math" panose="02040503050406030204" pitchFamily="18" charset="0"/>
                      </a:rPr>
                      <m:t>W</m:t>
                    </m:r>
                  </m:num>
                  <m:den>
                    <m:sSup>
                      <m:e>
                        <m:r>
                          <a:rPr xmlns:a="http://schemas.openxmlformats.org/drawingml/2006/main" sz="2250" i="1">
                            <a:solidFill>
                              <a:srgbClr val="000000"/>
                            </a:solidFill>
                            <a:latin typeface="Cambria Math" panose="02040503050406030204" pitchFamily="18" charset="0"/>
                          </a:rPr>
                          <m:t>m</m:t>
                        </m:r>
                      </m:e>
                      <m:sup>
                        <m:r>
                          <a:rPr xmlns:a="http://schemas.openxmlformats.org/drawingml/2006/main" sz="2250" i="1">
                            <a:solidFill>
                              <a:srgbClr val="000000"/>
                            </a:solidFill>
                            <a:latin typeface="Cambria Math" panose="02040503050406030204" pitchFamily="18" charset="0"/>
                          </a:rPr>
                          <m:t>2</m:t>
                        </m:r>
                      </m:sup>
                    </m:sSup>
                  </m:den>
                </m:f>
              </m:oMath>
            </a14:m>
            <a:endParaRPr sz="1900"/>
          </a:p>
        </p:txBody>
      </p:sp>
      <p:sp>
        <p:nvSpPr>
          <p:cNvPr id="398" name="Line"/>
          <p:cNvSpPr/>
          <p:nvPr/>
        </p:nvSpPr>
        <p:spPr>
          <a:xfrm>
            <a:off x="6088569" y="3726395"/>
            <a:ext cx="8156304" cy="8156304"/>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9" name="0.1"/>
          <p:cNvSpPr txBox="1"/>
          <p:nvPr/>
        </p:nvSpPr>
        <p:spPr>
          <a:xfrm rot="2685912">
            <a:off x="12865017" y="10378360"/>
            <a:ext cx="1391644"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600">
                <a:solidFill>
                  <a:srgbClr val="000000"/>
                </a:solidFill>
              </a:defRPr>
            </a:pPr>
            <a:r>
              <a:t>0.1 </a:t>
            </a:r>
            <a14:m>
              <m:oMath>
                <m:f>
                  <m:fPr>
                    <m:ctrlPr>
                      <a:rPr xmlns:a="http://schemas.openxmlformats.org/drawingml/2006/main" sz="2250" i="1">
                        <a:solidFill>
                          <a:srgbClr val="000000"/>
                        </a:solidFill>
                        <a:latin typeface="Cambria Math" panose="02040503050406030204" pitchFamily="18" charset="0"/>
                      </a:rPr>
                    </m:ctrlPr>
                    <m:type m:val="lin"/>
                  </m:fPr>
                  <m:num>
                    <m:r>
                      <a:rPr xmlns:a="http://schemas.openxmlformats.org/drawingml/2006/main" sz="2250" i="1">
                        <a:solidFill>
                          <a:srgbClr val="000000"/>
                        </a:solidFill>
                        <a:latin typeface="Cambria Math" panose="02040503050406030204" pitchFamily="18" charset="0"/>
                      </a:rPr>
                      <m:t>W</m:t>
                    </m:r>
                  </m:num>
                  <m:den>
                    <m:sSup>
                      <m:e>
                        <m:r>
                          <a:rPr xmlns:a="http://schemas.openxmlformats.org/drawingml/2006/main" sz="2250" i="1">
                            <a:solidFill>
                              <a:srgbClr val="000000"/>
                            </a:solidFill>
                            <a:latin typeface="Cambria Math" panose="02040503050406030204" pitchFamily="18" charset="0"/>
                          </a:rPr>
                          <m:t>m</m:t>
                        </m:r>
                      </m:e>
                      <m:sup>
                        <m:r>
                          <a:rPr xmlns:a="http://schemas.openxmlformats.org/drawingml/2006/main" sz="2250" i="1">
                            <a:solidFill>
                              <a:srgbClr val="000000"/>
                            </a:solidFill>
                            <a:latin typeface="Cambria Math" panose="02040503050406030204" pitchFamily="18" charset="0"/>
                          </a:rPr>
                          <m:t>2</m:t>
                        </m:r>
                      </m:sup>
                    </m:sSup>
                  </m:den>
                </m:f>
              </m:oMath>
            </a14:m>
            <a:endParaRPr sz="1900"/>
          </a:p>
        </p:txBody>
      </p:sp>
      <p:sp>
        <p:nvSpPr>
          <p:cNvPr id="400" name="Japan"/>
          <p:cNvSpPr txBox="1"/>
          <p:nvPr/>
        </p:nvSpPr>
        <p:spPr>
          <a:xfrm>
            <a:off x="13150322" y="6424211"/>
            <a:ext cx="820345" cy="428345"/>
          </a:xfrm>
          <a:prstGeom prst="rect">
            <a:avLst/>
          </a:prstGeom>
          <a:solidFill>
            <a:srgbClr val="FFFFFF">
              <a:alpha val="87098"/>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Japan</a:t>
            </a:r>
          </a:p>
        </p:txBody>
      </p:sp>
      <p:sp>
        <p:nvSpPr>
          <p:cNvPr id="401" name="Germany"/>
          <p:cNvSpPr txBox="1"/>
          <p:nvPr/>
        </p:nvSpPr>
        <p:spPr>
          <a:xfrm>
            <a:off x="12031777" y="6192040"/>
            <a:ext cx="1141757"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Germany</a:t>
            </a:r>
          </a:p>
        </p:txBody>
      </p:sp>
      <p:sp>
        <p:nvSpPr>
          <p:cNvPr id="402" name="France"/>
          <p:cNvSpPr txBox="1"/>
          <p:nvPr/>
        </p:nvSpPr>
        <p:spPr>
          <a:xfrm>
            <a:off x="11039433" y="6015891"/>
            <a:ext cx="909270" cy="428345"/>
          </a:xfrm>
          <a:prstGeom prst="rect">
            <a:avLst/>
          </a:prstGeom>
          <a:solidFill>
            <a:srgbClr val="FFFFFF">
              <a:alpha val="89547"/>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France</a:t>
            </a:r>
          </a:p>
        </p:txBody>
      </p:sp>
      <p:sp>
        <p:nvSpPr>
          <p:cNvPr id="403" name="UK"/>
          <p:cNvSpPr txBox="1"/>
          <p:nvPr/>
        </p:nvSpPr>
        <p:spPr>
          <a:xfrm>
            <a:off x="12724504" y="6763078"/>
            <a:ext cx="490018" cy="428345"/>
          </a:xfrm>
          <a:prstGeom prst="rect">
            <a:avLst/>
          </a:prstGeom>
          <a:solidFill>
            <a:srgbClr val="FFFFFF">
              <a:alpha val="99326"/>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UK</a:t>
            </a:r>
          </a:p>
        </p:txBody>
      </p:sp>
      <p:sp>
        <p:nvSpPr>
          <p:cNvPr id="404" name="Line"/>
          <p:cNvSpPr/>
          <p:nvPr/>
        </p:nvSpPr>
        <p:spPr>
          <a:xfrm>
            <a:off x="14324710" y="2546035"/>
            <a:ext cx="5342170" cy="5342170"/>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5" name="10"/>
          <p:cNvSpPr txBox="1"/>
          <p:nvPr/>
        </p:nvSpPr>
        <p:spPr>
          <a:xfrm>
            <a:off x="7914837" y="12246095"/>
            <a:ext cx="551112"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a:t>
            </a:r>
          </a:p>
        </p:txBody>
      </p:sp>
      <p:sp>
        <p:nvSpPr>
          <p:cNvPr id="406" name="100"/>
          <p:cNvSpPr txBox="1"/>
          <p:nvPr/>
        </p:nvSpPr>
        <p:spPr>
          <a:xfrm>
            <a:off x="10967042" y="12246095"/>
            <a:ext cx="748879"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a:t>
            </a:r>
          </a:p>
        </p:txBody>
      </p:sp>
      <p:sp>
        <p:nvSpPr>
          <p:cNvPr id="407" name="1,000"/>
          <p:cNvSpPr txBox="1"/>
          <p:nvPr/>
        </p:nvSpPr>
        <p:spPr>
          <a:xfrm>
            <a:off x="13957572" y="12246095"/>
            <a:ext cx="1045445"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a:t>
            </a:r>
          </a:p>
        </p:txBody>
      </p:sp>
      <p:sp>
        <p:nvSpPr>
          <p:cNvPr id="408" name="10,000"/>
          <p:cNvSpPr txBox="1"/>
          <p:nvPr/>
        </p:nvSpPr>
        <p:spPr>
          <a:xfrm>
            <a:off x="16374189" y="12246095"/>
            <a:ext cx="1243212"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10,000</a:t>
            </a:r>
          </a:p>
        </p:txBody>
      </p:sp>
      <p:sp>
        <p:nvSpPr>
          <p:cNvPr id="409" name="10"/>
          <p:cNvSpPr txBox="1"/>
          <p:nvPr/>
        </p:nvSpPr>
        <p:spPr>
          <a:xfrm>
            <a:off x="5100789" y="9924151"/>
            <a:ext cx="551111"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a:t>
            </a:r>
          </a:p>
        </p:txBody>
      </p:sp>
      <p:sp>
        <p:nvSpPr>
          <p:cNvPr id="410" name="100"/>
          <p:cNvSpPr txBox="1"/>
          <p:nvPr/>
        </p:nvSpPr>
        <p:spPr>
          <a:xfrm>
            <a:off x="4965996" y="6747261"/>
            <a:ext cx="748880"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a:t>
            </a:r>
          </a:p>
        </p:txBody>
      </p:sp>
      <p:sp>
        <p:nvSpPr>
          <p:cNvPr id="411" name="1,000"/>
          <p:cNvSpPr txBox="1"/>
          <p:nvPr/>
        </p:nvSpPr>
        <p:spPr>
          <a:xfrm>
            <a:off x="4759362" y="3754747"/>
            <a:ext cx="1045445"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415" name="Image" descr="Image"/>
          <p:cNvPicPr>
            <a:picLocks noChangeAspect="1"/>
          </p:cNvPicPr>
          <p:nvPr/>
        </p:nvPicPr>
        <p:blipFill>
          <a:blip r:embed="rId3">
            <a:extLst/>
          </a:blip>
          <a:stretch>
            <a:fillRect/>
          </a:stretch>
        </p:blipFill>
        <p:spPr>
          <a:xfrm>
            <a:off x="3771950" y="114532"/>
            <a:ext cx="16840099" cy="13486937"/>
          </a:xfrm>
          <a:prstGeom prst="rect">
            <a:avLst/>
          </a:prstGeom>
          <a:ln w="12700">
            <a:miter lim="400000"/>
          </a:ln>
        </p:spPr>
      </p:pic>
      <p:pic>
        <p:nvPicPr>
          <p:cNvPr id="416" name="Rectangle Square" descr="Rectangle Square"/>
          <p:cNvPicPr>
            <a:picLocks noChangeAspect="0"/>
          </p:cNvPicPr>
          <p:nvPr/>
        </p:nvPicPr>
        <p:blipFill>
          <a:blip r:embed="rId4">
            <a:extLst/>
          </a:blip>
          <a:stretch>
            <a:fillRect/>
          </a:stretch>
        </p:blipFill>
        <p:spPr>
          <a:xfrm>
            <a:off x="3804840" y="6829028"/>
            <a:ext cx="3412368" cy="3389067"/>
          </a:xfrm>
          <a:prstGeom prst="rect">
            <a:avLst/>
          </a:prstGeom>
          <a:effectLst>
            <a:outerShdw sx="100000" sy="100000" kx="0" ky="0" algn="b" rotWithShape="0" blurRad="50800" dist="25400" dir="5400000">
              <a:srgbClr val="000000">
                <a:alpha val="50000"/>
              </a:srgbClr>
            </a:outerShdw>
          </a:effectLst>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What cities for?"/>
          <p:cNvSpPr txBox="1"/>
          <p:nvPr/>
        </p:nvSpPr>
        <p:spPr>
          <a:xfrm>
            <a:off x="8818435" y="6280343"/>
            <a:ext cx="6747130" cy="115531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7000"/>
            </a:lvl1pPr>
          </a:lstStyle>
          <a:p>
            <a:pPr/>
            <a:r>
              <a:t>What cities for?</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0" name="Screenshot 2022-11-29 at 9.11.11 AM.png" descr="Screenshot 2022-11-29 at 9.11.11 AM.png"/>
          <p:cNvPicPr>
            <a:picLocks noChangeAspect="1"/>
          </p:cNvPicPr>
          <p:nvPr/>
        </p:nvPicPr>
        <p:blipFill>
          <a:blip r:embed="rId3">
            <a:extLst/>
          </a:blip>
          <a:stretch>
            <a:fillRect/>
          </a:stretch>
        </p:blipFill>
        <p:spPr>
          <a:xfrm>
            <a:off x="314340" y="345010"/>
            <a:ext cx="23755320" cy="13025980"/>
          </a:xfrm>
          <a:prstGeom prst="rect">
            <a:avLst/>
          </a:prstGeom>
          <a:ln w="12700">
            <a:miter lim="400000"/>
          </a:ln>
        </p:spPr>
      </p:pic>
      <p:sp>
        <p:nvSpPr>
          <p:cNvPr id="421" name="https://onenyc.cityofnewyork.us/"/>
          <p:cNvSpPr txBox="1"/>
          <p:nvPr/>
        </p:nvSpPr>
        <p:spPr>
          <a:xfrm>
            <a:off x="19222903" y="12775975"/>
            <a:ext cx="457931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https://onenyc.cityofnewyork.us/</a:t>
            </a:r>
          </a:p>
        </p:txBody>
      </p:sp>
      <p:sp>
        <p:nvSpPr>
          <p:cNvPr id="422" name="Chicago has quietly dropped all these goals"/>
          <p:cNvSpPr txBox="1"/>
          <p:nvPr/>
        </p:nvSpPr>
        <p:spPr>
          <a:xfrm>
            <a:off x="144802" y="5201148"/>
            <a:ext cx="833658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Chicago has quietly dropped all these goals</a:t>
            </a:r>
          </a:p>
        </p:txBody>
      </p:sp>
      <p:sp>
        <p:nvSpPr>
          <p:cNvPr id="423" name="UChicago also downplayed its own goals"/>
          <p:cNvSpPr txBox="1"/>
          <p:nvPr/>
        </p:nvSpPr>
        <p:spPr>
          <a:xfrm>
            <a:off x="148803" y="5917199"/>
            <a:ext cx="7854595"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UChicago also downplayed its own goals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Screen Shot 2022-11-18 at 8.40.15 AM.png" descr="Screen Shot 2022-11-18 at 8.40.15 AM.png"/>
          <p:cNvPicPr>
            <a:picLocks noChangeAspect="1"/>
          </p:cNvPicPr>
          <p:nvPr/>
        </p:nvPicPr>
        <p:blipFill>
          <a:blip r:embed="rId2">
            <a:extLst/>
          </a:blip>
          <a:stretch>
            <a:fillRect/>
          </a:stretch>
        </p:blipFill>
        <p:spPr>
          <a:xfrm>
            <a:off x="1969872" y="0"/>
            <a:ext cx="20444256" cy="13716001"/>
          </a:xfrm>
          <a:prstGeom prst="rect">
            <a:avLst/>
          </a:prstGeom>
          <a:ln w="12700">
            <a:miter lim="400000"/>
          </a:ln>
        </p:spPr>
      </p:pic>
      <p:sp>
        <p:nvSpPr>
          <p:cNvPr id="428" name="https://onenyc.cityofnewyork.us/"/>
          <p:cNvSpPr txBox="1"/>
          <p:nvPr/>
        </p:nvSpPr>
        <p:spPr>
          <a:xfrm>
            <a:off x="18944011" y="13006598"/>
            <a:ext cx="4937687" cy="551177"/>
          </a:xfrm>
          <a:prstGeom prst="rect">
            <a:avLst/>
          </a:prstGeom>
          <a:ln w="12700">
            <a:miter lim="400000"/>
          </a:ln>
          <a:extLst>
            <a:ext uri="{C572A759-6A51-4108-AA02-DFA0A04FC94B}">
              <ma14:wrappingTextBoxFlag xmlns:ma14="http://schemas.microsoft.com/office/mac/drawingml/2011/main" val="1"/>
            </a:ext>
          </a:extLst>
        </p:spPr>
        <p:txBody>
          <a:bodyPr wrap="none" lIns="91437" tIns="91437" rIns="91437" bIns="91437">
            <a:spAutoFit/>
          </a:bodyPr>
          <a:lstStyle>
            <a:lvl1pPr algn="l" defTabSz="1828800">
              <a:defRPr b="1">
                <a:solidFill>
                  <a:srgbClr val="000000"/>
                </a:solidFill>
                <a:latin typeface="Helvetica"/>
                <a:ea typeface="Helvetica"/>
                <a:cs typeface="Helvetica"/>
                <a:sym typeface="Helvetica"/>
              </a:defRPr>
            </a:lvl1pPr>
          </a:lstStyle>
          <a:p>
            <a:pPr/>
            <a:r>
              <a:t>https://onenyc.cityofnewyork.us/</a:t>
            </a:r>
          </a:p>
        </p:txBody>
      </p:sp>
      <p:sp>
        <p:nvSpPr>
          <p:cNvPr id="429" name="https://sdgs.un.org/sites/default/files/2020-09/International-Affairs-VLR-2019.pdf"/>
          <p:cNvSpPr txBox="1"/>
          <p:nvPr/>
        </p:nvSpPr>
        <p:spPr>
          <a:xfrm>
            <a:off x="12565040" y="2861745"/>
            <a:ext cx="11746276" cy="551177"/>
          </a:xfrm>
          <a:prstGeom prst="rect">
            <a:avLst/>
          </a:prstGeom>
          <a:ln w="12700">
            <a:miter lim="400000"/>
          </a:ln>
          <a:extLst>
            <a:ext uri="{C572A759-6A51-4108-AA02-DFA0A04FC94B}">
              <ma14:wrappingTextBoxFlag xmlns:ma14="http://schemas.microsoft.com/office/mac/drawingml/2011/main" val="1"/>
            </a:ext>
          </a:extLst>
        </p:spPr>
        <p:txBody>
          <a:bodyPr wrap="none" lIns="91437" tIns="91437" rIns="91437" bIns="91437">
            <a:spAutoFit/>
          </a:bodyPr>
          <a:lstStyle>
            <a:lvl1pPr algn="l" defTabSz="1828800">
              <a:defRPr b="1">
                <a:solidFill>
                  <a:srgbClr val="000000"/>
                </a:solidFill>
                <a:latin typeface="Helvetica"/>
                <a:ea typeface="Helvetica"/>
                <a:cs typeface="Helvetica"/>
                <a:sym typeface="Helvetica"/>
              </a:defRPr>
            </a:lvl1pPr>
          </a:lstStyle>
          <a:p>
            <a:pPr/>
            <a:r>
              <a:t>https://sdgs.un.org/sites/default/files/2020-09/International-Affairs-VLR-2019.pdf</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Screen Shot 2021-05-17 at 2.54.34 PM.pdf" descr="Screen Shot 2021-05-17 at 2.54.34 PM.pdf"/>
          <p:cNvPicPr>
            <a:picLocks noChangeAspect="1"/>
          </p:cNvPicPr>
          <p:nvPr/>
        </p:nvPicPr>
        <p:blipFill>
          <a:blip r:embed="rId3">
            <a:extLst/>
          </a:blip>
          <a:stretch>
            <a:fillRect/>
          </a:stretch>
        </p:blipFill>
        <p:spPr>
          <a:xfrm>
            <a:off x="-25832" y="4550"/>
            <a:ext cx="11568549" cy="6466464"/>
          </a:xfrm>
          <a:prstGeom prst="rect">
            <a:avLst/>
          </a:prstGeom>
          <a:ln w="12700">
            <a:miter lim="400000"/>
          </a:ln>
        </p:spPr>
      </p:pic>
      <p:pic>
        <p:nvPicPr>
          <p:cNvPr id="432" name="Screen Shot 2021-05-17 at 12.25.04 PM.pdf" descr="Screen Shot 2021-05-17 at 12.25.04 PM.pdf"/>
          <p:cNvPicPr>
            <a:picLocks noChangeAspect="1"/>
          </p:cNvPicPr>
          <p:nvPr/>
        </p:nvPicPr>
        <p:blipFill>
          <a:blip r:embed="rId4">
            <a:extLst/>
          </a:blip>
          <a:stretch>
            <a:fillRect/>
          </a:stretch>
        </p:blipFill>
        <p:spPr>
          <a:xfrm>
            <a:off x="11608775" y="903763"/>
            <a:ext cx="13193729" cy="3992278"/>
          </a:xfrm>
          <a:prstGeom prst="rect">
            <a:avLst/>
          </a:prstGeom>
          <a:ln w="12700">
            <a:miter lim="400000"/>
          </a:ln>
        </p:spPr>
      </p:pic>
      <p:pic>
        <p:nvPicPr>
          <p:cNvPr id="433" name="Screen Shot 2021-05-18 at 3.33.42 PM.pdf" descr="Screen Shot 2021-05-18 at 3.33.42 PM.pdf"/>
          <p:cNvPicPr>
            <a:picLocks noChangeAspect="1"/>
          </p:cNvPicPr>
          <p:nvPr/>
        </p:nvPicPr>
        <p:blipFill>
          <a:blip r:embed="rId5">
            <a:extLst/>
          </a:blip>
          <a:stretch>
            <a:fillRect/>
          </a:stretch>
        </p:blipFill>
        <p:spPr>
          <a:xfrm>
            <a:off x="10494606" y="5997468"/>
            <a:ext cx="13478206" cy="7840824"/>
          </a:xfrm>
          <a:prstGeom prst="rect">
            <a:avLst/>
          </a:prstGeom>
          <a:ln w="12700">
            <a:miter lim="400000"/>
          </a:ln>
        </p:spPr>
      </p:pic>
      <p:sp>
        <p:nvSpPr>
          <p:cNvPr id="434" name="pioneered climate action plans…"/>
          <p:cNvSpPr txBox="1"/>
          <p:nvPr/>
        </p:nvSpPr>
        <p:spPr>
          <a:xfrm>
            <a:off x="347864" y="6615211"/>
            <a:ext cx="619384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pPr>
            <a:r>
              <a:t>pioneered climate action plans</a:t>
            </a:r>
          </a:p>
          <a:p>
            <a:pPr algn="l">
              <a:defRPr b="1"/>
            </a:pPr>
            <a:r>
              <a:t>voluntary local reviews (UN Agenda 2030) </a:t>
            </a:r>
          </a:p>
        </p:txBody>
      </p:sp>
      <p:sp>
        <p:nvSpPr>
          <p:cNvPr id="435" name="http://onenyc.cityofnewyork.us"/>
          <p:cNvSpPr txBox="1"/>
          <p:nvPr/>
        </p:nvSpPr>
        <p:spPr>
          <a:xfrm>
            <a:off x="280602" y="7588769"/>
            <a:ext cx="432541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http://onenyc.cityofnewyork.us</a:t>
            </a:r>
          </a:p>
        </p:txBody>
      </p:sp>
      <p:sp>
        <p:nvSpPr>
          <p:cNvPr id="436" name="Localizing Sustainable Development in Cities"/>
          <p:cNvSpPr txBox="1"/>
          <p:nvPr/>
        </p:nvSpPr>
        <p:spPr>
          <a:xfrm>
            <a:off x="283270" y="8446716"/>
            <a:ext cx="854628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Localizing Sustainable Development in Cities</a:t>
            </a:r>
          </a:p>
        </p:txBody>
      </p:sp>
      <p:sp>
        <p:nvSpPr>
          <p:cNvPr id="437" name="Holistic, Complex Systems approach to Goals and Policy"/>
          <p:cNvSpPr txBox="1"/>
          <p:nvPr/>
        </p:nvSpPr>
        <p:spPr>
          <a:xfrm>
            <a:off x="12802906" y="5154198"/>
            <a:ext cx="108054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Holistic, Complex Systems approach to Goals and Policy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Screenshot 2024-12-05 at 11.24.14 AM.png" descr="Screenshot 2024-12-05 at 11.24.14 AM.png"/>
          <p:cNvPicPr>
            <a:picLocks noChangeAspect="1"/>
          </p:cNvPicPr>
          <p:nvPr/>
        </p:nvPicPr>
        <p:blipFill>
          <a:blip r:embed="rId2">
            <a:extLst/>
          </a:blip>
          <a:stretch>
            <a:fillRect/>
          </a:stretch>
        </p:blipFill>
        <p:spPr>
          <a:xfrm>
            <a:off x="2171597" y="-1"/>
            <a:ext cx="20040806" cy="13716001"/>
          </a:xfrm>
          <a:prstGeom prst="rect">
            <a:avLst/>
          </a:prstGeom>
          <a:ln w="12700">
            <a:miter lim="400000"/>
          </a:ln>
        </p:spPr>
      </p:pic>
      <p:sp>
        <p:nvSpPr>
          <p:cNvPr id="442" name="https://www.c40.org/news/new-analysis-world-cities-on-track/"/>
          <p:cNvSpPr txBox="1"/>
          <p:nvPr/>
        </p:nvSpPr>
        <p:spPr>
          <a:xfrm>
            <a:off x="-11865" y="13190437"/>
            <a:ext cx="864992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https://www.c40.org/news/new-analysis-world-cities-on-track/</a:t>
            </a:r>
          </a:p>
        </p:txBody>
      </p:sp>
      <p:sp>
        <p:nvSpPr>
          <p:cNvPr id="443" name="This is the way it will being done"/>
          <p:cNvSpPr txBox="1"/>
          <p:nvPr/>
        </p:nvSpPr>
        <p:spPr>
          <a:xfrm>
            <a:off x="17285696" y="6247671"/>
            <a:ext cx="618307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is the way it will being done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New kind of policy…"/>
          <p:cNvSpPr txBox="1"/>
          <p:nvPr/>
        </p:nvSpPr>
        <p:spPr>
          <a:xfrm>
            <a:off x="2928270" y="5911367"/>
            <a:ext cx="18527460" cy="1893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New kind of policy </a:t>
            </a:r>
          </a:p>
          <a:p>
            <a:pPr>
              <a:defRPr sz="3300">
                <a:solidFill>
                  <a:srgbClr val="000000"/>
                </a:solidFill>
              </a:defRPr>
            </a:pPr>
          </a:p>
          <a:p>
            <a:pPr>
              <a:defRPr sz="3300">
                <a:solidFill>
                  <a:srgbClr val="000000"/>
                </a:solidFill>
              </a:defRPr>
            </a:pPr>
            <a:r>
              <a:t>riding on urban processes, revealed by science, with 20-30 year objectives and quantified metrics*</a:t>
            </a:r>
          </a:p>
        </p:txBody>
      </p:sp>
      <p:sp>
        <p:nvSpPr>
          <p:cNvPr id="446" name="*This also applies to crime, equity in Chicago"/>
          <p:cNvSpPr txBox="1"/>
          <p:nvPr/>
        </p:nvSpPr>
        <p:spPr>
          <a:xfrm>
            <a:off x="17655536" y="13059622"/>
            <a:ext cx="622828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*This also applies to crime, equity in Chicago</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The chief function of the City is to convert…"/>
          <p:cNvSpPr txBox="1"/>
          <p:nvPr/>
        </p:nvSpPr>
        <p:spPr>
          <a:xfrm>
            <a:off x="6427508" y="4688422"/>
            <a:ext cx="11906378" cy="43391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The chief function of the </a:t>
            </a:r>
            <a:r>
              <a:rPr b="1"/>
              <a:t>City</a:t>
            </a:r>
            <a:r>
              <a:t> is to convert </a:t>
            </a:r>
          </a:p>
          <a:p>
            <a:pPr algn="l">
              <a:defRPr sz="4600"/>
            </a:pPr>
          </a:p>
          <a:p>
            <a:pPr algn="l">
              <a:defRPr sz="4600"/>
            </a:pPr>
            <a:r>
              <a:t>power into </a:t>
            </a:r>
            <a:r>
              <a:rPr b="1"/>
              <a:t>form</a:t>
            </a:r>
            <a:r>
              <a:t>, </a:t>
            </a:r>
          </a:p>
          <a:p>
            <a:pPr algn="l">
              <a:defRPr sz="4600"/>
            </a:pPr>
            <a:r>
              <a:t>energy into </a:t>
            </a:r>
            <a:r>
              <a:rPr b="1"/>
              <a:t>culture</a:t>
            </a:r>
            <a:r>
              <a:t>, </a:t>
            </a:r>
          </a:p>
          <a:p>
            <a:pPr algn="l">
              <a:defRPr sz="4600"/>
            </a:pPr>
            <a:r>
              <a:t>dead matter into the </a:t>
            </a:r>
            <a:r>
              <a:rPr b="1"/>
              <a:t>living symbols</a:t>
            </a:r>
            <a:r>
              <a:t> of </a:t>
            </a:r>
            <a:r>
              <a:rPr b="1"/>
              <a:t>art</a:t>
            </a:r>
            <a:r>
              <a:t>, </a:t>
            </a:r>
          </a:p>
          <a:p>
            <a:pPr algn="l">
              <a:defRPr sz="4600"/>
            </a:pPr>
            <a:r>
              <a:t>biological reproduction into </a:t>
            </a:r>
            <a:r>
              <a:rPr b="1"/>
              <a:t>social creativity</a:t>
            </a:r>
            <a:r>
              <a:t>.</a:t>
            </a:r>
          </a:p>
        </p:txBody>
      </p:sp>
      <p:sp>
        <p:nvSpPr>
          <p:cNvPr id="198" name="- Lewis Mumford, The city in history, 1962"/>
          <p:cNvSpPr txBox="1"/>
          <p:nvPr/>
        </p:nvSpPr>
        <p:spPr>
          <a:xfrm>
            <a:off x="15729384" y="10231237"/>
            <a:ext cx="6760821"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 Lewis Mumford, The city in history, 1962</a:t>
            </a:r>
          </a:p>
        </p:txBody>
      </p:sp>
      <p:sp>
        <p:nvSpPr>
          <p:cNvPr id="199" name="https://en.wikipedia.org/wiki/The_City_in_History"/>
          <p:cNvSpPr txBox="1"/>
          <p:nvPr/>
        </p:nvSpPr>
        <p:spPr>
          <a:xfrm>
            <a:off x="17527730" y="13107895"/>
            <a:ext cx="67543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https://en.wikipedia.org/wiki/The_City_in_History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Recurring Themes in Urban Science"/>
          <p:cNvSpPr txBox="1"/>
          <p:nvPr/>
        </p:nvSpPr>
        <p:spPr>
          <a:xfrm>
            <a:off x="6793960" y="1627112"/>
            <a:ext cx="10796080"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Recurring Themes in Urban Science</a:t>
            </a:r>
          </a:p>
        </p:txBody>
      </p:sp>
      <p:sp>
        <p:nvSpPr>
          <p:cNvPr id="204" name="Cost-Benefit Dynamics"/>
          <p:cNvSpPr txBox="1"/>
          <p:nvPr/>
        </p:nvSpPr>
        <p:spPr>
          <a:xfrm>
            <a:off x="1258134" y="4154641"/>
            <a:ext cx="445058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Cost-Benefit Dynamics</a:t>
            </a:r>
          </a:p>
        </p:txBody>
      </p:sp>
      <p:sp>
        <p:nvSpPr>
          <p:cNvPr id="205" name="In dynamical, heterogeneous, noisy…"/>
          <p:cNvSpPr txBox="1"/>
          <p:nvPr/>
        </p:nvSpPr>
        <p:spPr>
          <a:xfrm>
            <a:off x="861234" y="5357202"/>
            <a:ext cx="5244389"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In dynamical, heterogeneous, noisy</a:t>
            </a:r>
          </a:p>
          <a:p>
            <a:pPr>
              <a:defRPr b="1"/>
            </a:pPr>
            <a:r>
              <a:t>social environments  </a:t>
            </a:r>
          </a:p>
        </p:txBody>
      </p:sp>
      <p:sp>
        <p:nvSpPr>
          <p:cNvPr id="206" name="individuals, households, governments"/>
          <p:cNvSpPr txBox="1"/>
          <p:nvPr/>
        </p:nvSpPr>
        <p:spPr>
          <a:xfrm>
            <a:off x="857424" y="6473383"/>
            <a:ext cx="52520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individuals, households, governments</a:t>
            </a:r>
          </a:p>
        </p:txBody>
      </p:sp>
      <p:sp>
        <p:nvSpPr>
          <p:cNvPr id="207" name="Connectivity"/>
          <p:cNvSpPr txBox="1"/>
          <p:nvPr/>
        </p:nvSpPr>
        <p:spPr>
          <a:xfrm>
            <a:off x="10796840" y="4154641"/>
            <a:ext cx="245557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Connectivity</a:t>
            </a:r>
          </a:p>
        </p:txBody>
      </p:sp>
      <p:sp>
        <p:nvSpPr>
          <p:cNvPr id="208" name="Information"/>
          <p:cNvSpPr txBox="1"/>
          <p:nvPr/>
        </p:nvSpPr>
        <p:spPr>
          <a:xfrm>
            <a:off x="19828479" y="4154641"/>
            <a:ext cx="225968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Information</a:t>
            </a:r>
          </a:p>
        </p:txBody>
      </p:sp>
      <p:sp>
        <p:nvSpPr>
          <p:cNvPr id="209" name="poverty as disconnection"/>
          <p:cNvSpPr txBox="1"/>
          <p:nvPr/>
        </p:nvSpPr>
        <p:spPr>
          <a:xfrm>
            <a:off x="7680789" y="5541352"/>
            <a:ext cx="37664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poverty as disconnection</a:t>
            </a:r>
          </a:p>
        </p:txBody>
      </p:sp>
      <p:sp>
        <p:nvSpPr>
          <p:cNvPr id="210" name="barriers to connectivity = segregation, poverty traps, slums"/>
          <p:cNvSpPr txBox="1"/>
          <p:nvPr/>
        </p:nvSpPr>
        <p:spPr>
          <a:xfrm>
            <a:off x="8392898" y="7240472"/>
            <a:ext cx="811591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barriers to connectivity = segregation, poverty traps, slums</a:t>
            </a:r>
          </a:p>
        </p:txBody>
      </p:sp>
      <p:sp>
        <p:nvSpPr>
          <p:cNvPr id="211" name="structural"/>
          <p:cNvSpPr txBox="1"/>
          <p:nvPr/>
        </p:nvSpPr>
        <p:spPr>
          <a:xfrm>
            <a:off x="18668834" y="5541352"/>
            <a:ext cx="15197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structural</a:t>
            </a:r>
          </a:p>
        </p:txBody>
      </p:sp>
      <p:sp>
        <p:nvSpPr>
          <p:cNvPr id="212" name="growth rates"/>
          <p:cNvSpPr txBox="1"/>
          <p:nvPr/>
        </p:nvSpPr>
        <p:spPr>
          <a:xfrm>
            <a:off x="21567922" y="5541352"/>
            <a:ext cx="19601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growth rates</a:t>
            </a:r>
          </a:p>
        </p:txBody>
      </p:sp>
      <p:sp>
        <p:nvSpPr>
          <p:cNvPr id="213" name="professions…"/>
          <p:cNvSpPr txBox="1"/>
          <p:nvPr/>
        </p:nvSpPr>
        <p:spPr>
          <a:xfrm>
            <a:off x="18344070" y="6926233"/>
            <a:ext cx="2169262" cy="23028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professions</a:t>
            </a:r>
          </a:p>
          <a:p>
            <a:pPr/>
            <a:r>
              <a:t>businesses</a:t>
            </a:r>
          </a:p>
          <a:p>
            <a:pPr/>
            <a:r>
              <a:t>neighborhoods</a:t>
            </a:r>
          </a:p>
          <a:p>
            <a:pPr/>
            <a:r>
              <a:t>behavior</a:t>
            </a:r>
          </a:p>
          <a:p>
            <a:pPr/>
            <a:r>
              <a:t>fashion</a:t>
            </a:r>
          </a:p>
          <a:p>
            <a:pPr/>
            <a:r>
              <a:t>pop culture</a:t>
            </a:r>
          </a:p>
        </p:txBody>
      </p:sp>
      <p:sp>
        <p:nvSpPr>
          <p:cNvPr id="214" name="choice…"/>
          <p:cNvSpPr txBox="1"/>
          <p:nvPr/>
        </p:nvSpPr>
        <p:spPr>
          <a:xfrm>
            <a:off x="22037461" y="7180233"/>
            <a:ext cx="1463650"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choice</a:t>
            </a:r>
          </a:p>
          <a:p>
            <a:pPr/>
            <a:r>
              <a:t>agency</a:t>
            </a:r>
          </a:p>
          <a:p>
            <a:pPr/>
            <a:r>
              <a:t>education</a:t>
            </a:r>
          </a:p>
          <a:p>
            <a:pPr/>
            <a:r>
              <a:t>migration</a:t>
            </a:r>
          </a:p>
        </p:txBody>
      </p:sp>
      <p:sp>
        <p:nvSpPr>
          <p:cNvPr id="215" name="The patterns of our lives (life paths):…"/>
          <p:cNvSpPr txBox="1"/>
          <p:nvPr/>
        </p:nvSpPr>
        <p:spPr>
          <a:xfrm>
            <a:off x="17867078" y="9858442"/>
            <a:ext cx="6182488" cy="238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The patterns of our lives (life paths):</a:t>
            </a:r>
          </a:p>
          <a:p>
            <a:pPr>
              <a:defRPr sz="3000"/>
            </a:pPr>
            <a:r>
              <a:t>Open-ended innovation</a:t>
            </a:r>
          </a:p>
          <a:p>
            <a:pPr>
              <a:defRPr sz="3000"/>
            </a:pPr>
            <a:r>
              <a:t>shared signals and behaviors </a:t>
            </a:r>
          </a:p>
          <a:p>
            <a:pPr>
              <a:defRPr sz="3000"/>
            </a:pPr>
            <a:r>
              <a:t>social technologies</a:t>
            </a:r>
          </a:p>
          <a:p>
            <a:pPr>
              <a:defRPr b="1" sz="3000"/>
            </a:pPr>
            <a:r>
              <a:t>enduring, spreading knowledge</a:t>
            </a:r>
          </a:p>
        </p:txBody>
      </p:sp>
      <p:sp>
        <p:nvSpPr>
          <p:cNvPr id="216" name="prosperity as synergetic connections"/>
          <p:cNvSpPr txBox="1"/>
          <p:nvPr/>
        </p:nvSpPr>
        <p:spPr>
          <a:xfrm>
            <a:off x="12001399" y="5541352"/>
            <a:ext cx="547908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prosperity as synergetic connections</a:t>
            </a:r>
          </a:p>
        </p:txBody>
      </p:sp>
      <p:sp>
        <p:nvSpPr>
          <p:cNvPr id="217" name="inclusion of strangers is key…"/>
          <p:cNvSpPr txBox="1"/>
          <p:nvPr/>
        </p:nvSpPr>
        <p:spPr>
          <a:xfrm>
            <a:off x="7952497" y="8567736"/>
            <a:ext cx="8144257" cy="3748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inclusion of strangers is key</a:t>
            </a:r>
          </a:p>
          <a:p>
            <a:pPr>
              <a:defRPr sz="3000"/>
            </a:pPr>
            <a:r>
              <a:t>public (neutral) institutions</a:t>
            </a:r>
          </a:p>
          <a:p>
            <a:pPr>
              <a:defRPr sz="3000"/>
            </a:pPr>
            <a:r>
              <a:t>open infrastructure and services </a:t>
            </a:r>
          </a:p>
          <a:p>
            <a:pPr>
              <a:defRPr sz="3000"/>
            </a:pPr>
            <a:r>
              <a:t>co-existence of languages, cultures, religious</a:t>
            </a:r>
          </a:p>
          <a:p>
            <a:pPr>
              <a:defRPr sz="3000"/>
            </a:pPr>
          </a:p>
          <a:p>
            <a:pPr>
              <a:defRPr sz="3000"/>
            </a:pPr>
            <a:r>
              <a:t>Disconnected/segregated individuals penalized</a:t>
            </a:r>
          </a:p>
          <a:p>
            <a:pPr>
              <a:defRPr sz="3000"/>
            </a:pPr>
            <a:r>
              <a:t>but also the system as a whole</a:t>
            </a:r>
          </a:p>
          <a:p>
            <a:pPr>
              <a:defRPr sz="3000"/>
            </a:pPr>
            <a:r>
              <a:t>because of network effects</a:t>
            </a:r>
          </a:p>
        </p:txBody>
      </p:sp>
      <p:sp>
        <p:nvSpPr>
          <p:cNvPr id="218" name="selects people into situations of…"/>
          <p:cNvSpPr txBox="1"/>
          <p:nvPr/>
        </p:nvSpPr>
        <p:spPr>
          <a:xfrm>
            <a:off x="677744" y="9012236"/>
            <a:ext cx="5611369" cy="2859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selects people into situations of </a:t>
            </a:r>
          </a:p>
          <a:p>
            <a:pPr>
              <a:defRPr b="1" sz="3000"/>
            </a:pPr>
            <a:r>
              <a:t>opportunity or disadvantage</a:t>
            </a:r>
          </a:p>
          <a:p>
            <a:pPr>
              <a:defRPr sz="3000"/>
            </a:pPr>
          </a:p>
          <a:p>
            <a:pPr>
              <a:defRPr sz="3000"/>
            </a:pPr>
            <a:r>
              <a:rPr b="1"/>
              <a:t>cooperation</a:t>
            </a:r>
            <a:r>
              <a:t> and competition</a:t>
            </a:r>
          </a:p>
          <a:p>
            <a:pPr>
              <a:defRPr sz="3000"/>
            </a:pPr>
            <a:r>
              <a:t>volatility challenges  </a:t>
            </a:r>
          </a:p>
          <a:p>
            <a:pPr>
              <a:defRPr sz="3000"/>
            </a:pPr>
            <a:r>
              <a:t>clear horizons and growth </a:t>
            </a:r>
          </a:p>
        </p:txBody>
      </p:sp>
      <p:sp>
        <p:nvSpPr>
          <p:cNvPr id="219" name="IUS 10.1"/>
          <p:cNvSpPr txBox="1"/>
          <p:nvPr/>
        </p:nvSpPr>
        <p:spPr>
          <a:xfrm>
            <a:off x="21925345" y="1853531"/>
            <a:ext cx="1687882"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10.1</a:t>
            </a:r>
          </a:p>
        </p:txBody>
      </p:sp>
      <p:sp>
        <p:nvSpPr>
          <p:cNvPr id="220" name="and this course"/>
          <p:cNvSpPr txBox="1"/>
          <p:nvPr/>
        </p:nvSpPr>
        <p:spPr>
          <a:xfrm>
            <a:off x="15954002" y="2511546"/>
            <a:ext cx="220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and this course</a:t>
            </a:r>
          </a:p>
        </p:txBody>
      </p:sp>
      <p:sp>
        <p:nvSpPr>
          <p:cNvPr id="221" name="diversity of knowledge and behavior, type."/>
          <p:cNvSpPr txBox="1"/>
          <p:nvPr/>
        </p:nvSpPr>
        <p:spPr>
          <a:xfrm>
            <a:off x="11818824" y="6304581"/>
            <a:ext cx="584423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diversity of knowledge and behavior, type.</a:t>
            </a:r>
          </a:p>
        </p:txBody>
      </p:sp>
      <p:sp>
        <p:nvSpPr>
          <p:cNvPr id="222" name="driven by competition, perception of relative loss"/>
          <p:cNvSpPr txBox="1"/>
          <p:nvPr/>
        </p:nvSpPr>
        <p:spPr>
          <a:xfrm>
            <a:off x="8413355" y="7769965"/>
            <a:ext cx="673090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driven by competition, perception of relative loss</a:t>
            </a:r>
          </a:p>
        </p:txBody>
      </p:sp>
      <p:sp>
        <p:nvSpPr>
          <p:cNvPr id="223" name="what drives makes it possible"/>
          <p:cNvSpPr txBox="1"/>
          <p:nvPr/>
        </p:nvSpPr>
        <p:spPr>
          <a:xfrm>
            <a:off x="651785" y="12674386"/>
            <a:ext cx="5663287" cy="58511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drives makes it possible</a:t>
            </a:r>
          </a:p>
        </p:txBody>
      </p:sp>
      <p:sp>
        <p:nvSpPr>
          <p:cNvPr id="224" name="What it looks like"/>
          <p:cNvSpPr txBox="1"/>
          <p:nvPr/>
        </p:nvSpPr>
        <p:spPr>
          <a:xfrm>
            <a:off x="10535056" y="12674386"/>
            <a:ext cx="3313888" cy="58511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it looks like</a:t>
            </a:r>
          </a:p>
        </p:txBody>
      </p:sp>
      <p:sp>
        <p:nvSpPr>
          <p:cNvPr id="225" name="What it produces"/>
          <p:cNvSpPr txBox="1"/>
          <p:nvPr/>
        </p:nvSpPr>
        <p:spPr>
          <a:xfrm>
            <a:off x="19241231" y="12674386"/>
            <a:ext cx="3434183" cy="585113"/>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it produces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aying the high costs of  connectivity in larger cities"/>
          <p:cNvSpPr txBox="1"/>
          <p:nvPr/>
        </p:nvSpPr>
        <p:spPr>
          <a:xfrm>
            <a:off x="6929977" y="3136312"/>
            <a:ext cx="1052404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Paying the high costs of  connectivity in larger cities </a:t>
            </a:r>
          </a:p>
        </p:txBody>
      </p:sp>
      <p:sp>
        <p:nvSpPr>
          <p:cNvPr id="230" name="is only worth it in light of greater social productivity and innovation…"/>
          <p:cNvSpPr txBox="1"/>
          <p:nvPr/>
        </p:nvSpPr>
        <p:spPr>
          <a:xfrm>
            <a:off x="5009292" y="4712557"/>
            <a:ext cx="14365416"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is only worth it in light of greater social productivity and innovation</a:t>
            </a:r>
          </a:p>
          <a:p>
            <a:pPr>
              <a:defRPr sz="3500"/>
            </a:pPr>
          </a:p>
          <a:p>
            <a:pPr>
              <a:defRPr sz="3500"/>
            </a:pPr>
            <a:r>
              <a:t>from deeper divisions of knowledge and labor </a:t>
            </a:r>
          </a:p>
          <a:p>
            <a:pPr>
              <a:defRPr sz="3500"/>
            </a:pPr>
            <a:r>
              <a:t>the new knowledge and possibilities this process creates and embodies</a:t>
            </a:r>
          </a:p>
        </p:txBody>
      </p:sp>
      <p:sp>
        <p:nvSpPr>
          <p:cNvPr id="231" name="This presents as a state of interaction density, diversity, heterogeneity, interdependence and complementarity…"/>
          <p:cNvSpPr txBox="1"/>
          <p:nvPr/>
        </p:nvSpPr>
        <p:spPr>
          <a:xfrm>
            <a:off x="1412805" y="7850902"/>
            <a:ext cx="21558391" cy="1600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pPr>
            <a:r>
              <a:t>This presents as a state of interaction </a:t>
            </a:r>
            <a:r>
              <a:rPr b="1"/>
              <a:t>density, diversity, heterogeneity, interdependence and complementarity </a:t>
            </a:r>
            <a:endParaRPr b="1"/>
          </a:p>
          <a:p>
            <a:pPr>
              <a:defRPr sz="3300"/>
            </a:pPr>
          </a:p>
          <a:p>
            <a:pPr>
              <a:defRPr sz="3300"/>
            </a:pPr>
            <a:r>
              <a:t>which is </a:t>
            </a:r>
            <a:r>
              <a:rPr b="1"/>
              <a:t>open to newcomers,</a:t>
            </a:r>
            <a:r>
              <a:t> </a:t>
            </a:r>
            <a:r>
              <a:rPr b="1"/>
              <a:t>embeds more information</a:t>
            </a:r>
            <a:r>
              <a:t> per capita and </a:t>
            </a:r>
            <a:r>
              <a:rPr b="1"/>
              <a:t>creates fast change</a:t>
            </a:r>
            <a:r>
              <a:t> </a:t>
            </a:r>
          </a:p>
        </p:txBody>
      </p:sp>
      <p:sp>
        <p:nvSpPr>
          <p:cNvPr id="232" name="Large cities have little to offer that is material, information is most of what they do"/>
          <p:cNvSpPr txBox="1"/>
          <p:nvPr/>
        </p:nvSpPr>
        <p:spPr>
          <a:xfrm>
            <a:off x="3442875" y="10994518"/>
            <a:ext cx="17498251"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pPr>
            <a:r>
              <a:t>Large cities have little to offer that is material, </a:t>
            </a:r>
            <a:r>
              <a:rPr b="1">
                <a:solidFill>
                  <a:schemeClr val="accent5">
                    <a:hueOff val="-82419"/>
                    <a:satOff val="-9513"/>
                    <a:lumOff val="-16343"/>
                  </a:schemeClr>
                </a:solidFill>
              </a:rPr>
              <a:t>information</a:t>
            </a:r>
            <a:r>
              <a:t> is most of what they do </a:t>
            </a:r>
          </a:p>
        </p:txBody>
      </p:sp>
      <p:sp>
        <p:nvSpPr>
          <p:cNvPr id="233" name="most ‘expensive’, most difficult to create, most enduring."/>
          <p:cNvSpPr txBox="1"/>
          <p:nvPr/>
        </p:nvSpPr>
        <p:spPr>
          <a:xfrm>
            <a:off x="13702534" y="12295190"/>
            <a:ext cx="97917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most ‘expensive’, most difficult to create, most enduring.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Challenges Ahead"/>
          <p:cNvSpPr txBox="1"/>
          <p:nvPr/>
        </p:nvSpPr>
        <p:spPr>
          <a:xfrm>
            <a:off x="9149740" y="6079905"/>
            <a:ext cx="608452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rgbClr val="000000"/>
                </a:solidFill>
              </a:defRPr>
            </a:lvl1pPr>
          </a:lstStyle>
          <a:p>
            <a:pPr/>
            <a:r>
              <a:t>The Challenges Ahead</a:t>
            </a:r>
          </a:p>
        </p:txBody>
      </p:sp>
      <p:sp>
        <p:nvSpPr>
          <p:cNvPr id="238" name="urban science must generalize to entirely new situations"/>
          <p:cNvSpPr txBox="1"/>
          <p:nvPr/>
        </p:nvSpPr>
        <p:spPr>
          <a:xfrm>
            <a:off x="9204001" y="6990288"/>
            <a:ext cx="8978698"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800"/>
            </a:pPr>
            <a:r>
              <a:t>urban </a:t>
            </a:r>
            <a:r>
              <a:rPr i="1"/>
              <a:t>science</a:t>
            </a:r>
            <a:r>
              <a:t> must generalize to entirely new situations</a:t>
            </a:r>
          </a:p>
        </p:txBody>
      </p:sp>
      <p:sp>
        <p:nvSpPr>
          <p:cNvPr id="239" name="IUS 10.2"/>
          <p:cNvSpPr txBox="1"/>
          <p:nvPr/>
        </p:nvSpPr>
        <p:spPr>
          <a:xfrm>
            <a:off x="21651157" y="6172945"/>
            <a:ext cx="1687882"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10.2</a:t>
            </a:r>
          </a:p>
        </p:txBody>
      </p:sp>
      <p:sp>
        <p:nvSpPr>
          <p:cNvPr id="240" name="Gigacities…"/>
          <p:cNvSpPr txBox="1"/>
          <p:nvPr/>
        </p:nvSpPr>
        <p:spPr>
          <a:xfrm>
            <a:off x="10280904" y="8993209"/>
            <a:ext cx="3822193" cy="34074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Gigacities</a:t>
            </a:r>
          </a:p>
          <a:p>
            <a:pPr>
              <a:defRPr b="1"/>
            </a:pPr>
          </a:p>
          <a:p>
            <a:pPr>
              <a:defRPr b="1"/>
            </a:pPr>
            <a:r>
              <a:t>The Challenge of Slums</a:t>
            </a:r>
          </a:p>
          <a:p>
            <a:pPr>
              <a:defRPr b="1"/>
            </a:pPr>
          </a:p>
          <a:p>
            <a:pPr>
              <a:defRPr b="1"/>
            </a:pPr>
            <a:r>
              <a:t>Shrinking Cities</a:t>
            </a:r>
          </a:p>
          <a:p>
            <a:pPr>
              <a:defRPr b="1"/>
            </a:pPr>
          </a:p>
          <a:p>
            <a:pPr>
              <a:defRPr b="1"/>
            </a:pPr>
            <a:r>
              <a:t>Sustainable Development</a:t>
            </a:r>
          </a:p>
          <a:p>
            <a:pPr>
              <a:defRPr b="1"/>
            </a:pPr>
          </a:p>
          <a:p>
            <a:pPr>
              <a:defRPr b="1"/>
            </a:pPr>
            <a:r>
              <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44" name="Screen Shot 2015-09-08 at 9.08.30 AM.png" descr="Screen Shot 2015-09-08 at 9.08.30 AM.png"/>
          <p:cNvPicPr>
            <a:picLocks noChangeAspect="1"/>
          </p:cNvPicPr>
          <p:nvPr/>
        </p:nvPicPr>
        <p:blipFill>
          <a:blip r:embed="rId3">
            <a:extLst/>
          </a:blip>
          <a:stretch>
            <a:fillRect/>
          </a:stretch>
        </p:blipFill>
        <p:spPr>
          <a:xfrm>
            <a:off x="3048000" y="1903216"/>
            <a:ext cx="18288000" cy="9794473"/>
          </a:xfrm>
          <a:prstGeom prst="rect">
            <a:avLst/>
          </a:prstGeom>
          <a:ln w="12700">
            <a:miter lim="400000"/>
          </a:ln>
        </p:spPr>
      </p:pic>
      <p:sp>
        <p:nvSpPr>
          <p:cNvPr id="245" name="Hoornweg &amp; Pope (2014).…"/>
          <p:cNvSpPr txBox="1"/>
          <p:nvPr/>
        </p:nvSpPr>
        <p:spPr>
          <a:xfrm>
            <a:off x="14591154" y="11751525"/>
            <a:ext cx="9882607" cy="9302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2600">
                <a:solidFill>
                  <a:srgbClr val="929292"/>
                </a:solidFill>
                <a:latin typeface="Helvetica Light"/>
                <a:ea typeface="Helvetica Light"/>
                <a:cs typeface="Helvetica Light"/>
                <a:sym typeface="Helvetica Light"/>
              </a:defRPr>
            </a:pPr>
            <a:r>
              <a:t>Hoornweg &amp; Pope (2014). </a:t>
            </a:r>
          </a:p>
          <a:p>
            <a:pPr algn="l" defTabSz="821531">
              <a:defRPr sz="2600">
                <a:solidFill>
                  <a:srgbClr val="D6D6D6"/>
                </a:solidFill>
                <a:latin typeface="Helvetica Light"/>
                <a:ea typeface="Helvetica Light"/>
                <a:cs typeface="Helvetica Light"/>
                <a:sym typeface="Helvetica Light"/>
              </a:defRPr>
            </a:pPr>
            <a:r>
              <a:rPr>
                <a:solidFill>
                  <a:srgbClr val="929292"/>
                </a:solidFill>
              </a:rPr>
              <a:t>Population predictions of the 101 largest cities in the 21st century</a:t>
            </a:r>
            <a:r>
              <a:t> </a:t>
            </a:r>
          </a:p>
        </p:txBody>
      </p:sp>
      <p:sp>
        <p:nvSpPr>
          <p:cNvPr id="246" name="Wikipedia"/>
          <p:cNvSpPr txBox="1"/>
          <p:nvPr/>
        </p:nvSpPr>
        <p:spPr>
          <a:xfrm>
            <a:off x="19513442" y="11715911"/>
            <a:ext cx="1716304"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Wikipedia</a:t>
            </a:r>
          </a:p>
        </p:txBody>
      </p:sp>
      <p:sp>
        <p:nvSpPr>
          <p:cNvPr id="247" name="Rectangle"/>
          <p:cNvSpPr/>
          <p:nvPr/>
        </p:nvSpPr>
        <p:spPr>
          <a:xfrm>
            <a:off x="3896320" y="9947676"/>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8" name="Rectangle"/>
          <p:cNvSpPr/>
          <p:nvPr/>
        </p:nvSpPr>
        <p:spPr>
          <a:xfrm>
            <a:off x="8218289" y="7162486"/>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9" name="Rectangle"/>
          <p:cNvSpPr/>
          <p:nvPr/>
        </p:nvSpPr>
        <p:spPr>
          <a:xfrm>
            <a:off x="12718851" y="5394407"/>
            <a:ext cx="2484268" cy="430371"/>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0" name="Rectangle"/>
          <p:cNvSpPr/>
          <p:nvPr/>
        </p:nvSpPr>
        <p:spPr>
          <a:xfrm>
            <a:off x="16969382" y="4840767"/>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1" name="Rectangle"/>
          <p:cNvSpPr/>
          <p:nvPr/>
        </p:nvSpPr>
        <p:spPr>
          <a:xfrm>
            <a:off x="3842742" y="5394407"/>
            <a:ext cx="2484268" cy="430371"/>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2" name="Rectangle"/>
          <p:cNvSpPr/>
          <p:nvPr/>
        </p:nvSpPr>
        <p:spPr>
          <a:xfrm>
            <a:off x="8200429" y="4840767"/>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3" name="Rectangle"/>
          <p:cNvSpPr/>
          <p:nvPr/>
        </p:nvSpPr>
        <p:spPr>
          <a:xfrm>
            <a:off x="12718851" y="4840767"/>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4" name="Rectangle"/>
          <p:cNvSpPr/>
          <p:nvPr/>
        </p:nvSpPr>
        <p:spPr>
          <a:xfrm>
            <a:off x="16969382" y="5948048"/>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5" name="Rectangle"/>
          <p:cNvSpPr/>
          <p:nvPr/>
        </p:nvSpPr>
        <p:spPr>
          <a:xfrm>
            <a:off x="3824882" y="5948048"/>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6" name="Rectangle"/>
          <p:cNvSpPr/>
          <p:nvPr/>
        </p:nvSpPr>
        <p:spPr>
          <a:xfrm>
            <a:off x="8200429" y="5394407"/>
            <a:ext cx="2484268" cy="430371"/>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7" name="Rectangle"/>
          <p:cNvSpPr/>
          <p:nvPr/>
        </p:nvSpPr>
        <p:spPr>
          <a:xfrm>
            <a:off x="12718851" y="6341705"/>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8" name="Rectangle"/>
          <p:cNvSpPr/>
          <p:nvPr/>
        </p:nvSpPr>
        <p:spPr>
          <a:xfrm>
            <a:off x="16969382" y="7162486"/>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9" name="Gigacities…"/>
          <p:cNvSpPr txBox="1"/>
          <p:nvPr/>
        </p:nvSpPr>
        <p:spPr>
          <a:xfrm>
            <a:off x="6225009" y="14022"/>
            <a:ext cx="13424917" cy="1526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6300">
                <a:solidFill>
                  <a:srgbClr val="000000"/>
                </a:solidFill>
              </a:defRPr>
            </a:pPr>
            <a:r>
              <a:t>Gigacities</a:t>
            </a:r>
          </a:p>
          <a:p>
            <a:pPr>
              <a:defRPr sz="3000">
                <a:solidFill>
                  <a:schemeClr val="accent5">
                    <a:hueOff val="-82419"/>
                    <a:satOff val="-9513"/>
                    <a:lumOff val="-16343"/>
                  </a:schemeClr>
                </a:solidFill>
              </a:defRPr>
            </a:pPr>
            <a:r>
              <a:t>We will have the largest cities that ever existed in the next decades: exciting !! </a:t>
            </a:r>
          </a:p>
        </p:txBody>
      </p:sp>
      <p:sp>
        <p:nvSpPr>
          <p:cNvPr id="260" name="Compute the properties of these cities: their innovation rates, their speed of walking, their infrastructure needs and design, their wealth: They will be amazing !"/>
          <p:cNvSpPr txBox="1"/>
          <p:nvPr/>
        </p:nvSpPr>
        <p:spPr>
          <a:xfrm>
            <a:off x="651155" y="12906692"/>
            <a:ext cx="22149817"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chemeClr val="accent5">
                    <a:hueOff val="-82419"/>
                    <a:satOff val="-9513"/>
                    <a:lumOff val="-16343"/>
                  </a:schemeClr>
                </a:solidFill>
              </a:rPr>
              <a:t>Compute the properties of these cities:</a:t>
            </a:r>
            <a:r>
              <a:t> their innovation rates, their speed of walking, their infrastructure needs and design, their wealth: </a:t>
            </a:r>
            <a:r>
              <a:rPr b="1">
                <a:solidFill>
                  <a:schemeClr val="accent5">
                    <a:hueOff val="-82419"/>
                    <a:satOff val="-9513"/>
                    <a:lumOff val="-16343"/>
                  </a:schemeClr>
                </a:solidFill>
              </a:rPr>
              <a:t>They will be amazing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Fast Human Development in a Million Neighborhoods"/>
          <p:cNvSpPr txBox="1"/>
          <p:nvPr/>
        </p:nvSpPr>
        <p:spPr>
          <a:xfrm>
            <a:off x="4564964" y="713609"/>
            <a:ext cx="15254072" cy="8081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solidFill>
                  <a:srgbClr val="000000"/>
                </a:solidFill>
              </a:defRPr>
            </a:lvl1pPr>
          </a:lstStyle>
          <a:p>
            <a:pPr/>
            <a:r>
              <a:t>Fast Human Development in a Million Neighborhoods</a:t>
            </a:r>
          </a:p>
        </p:txBody>
      </p:sp>
      <p:sp>
        <p:nvSpPr>
          <p:cNvPr id="265" name="The challenge of slums and accelerating the development of livable cities"/>
          <p:cNvSpPr txBox="1"/>
          <p:nvPr/>
        </p:nvSpPr>
        <p:spPr>
          <a:xfrm>
            <a:off x="7164019" y="2039985"/>
            <a:ext cx="1005596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challenge of slums and accelerating the development of livable cities</a:t>
            </a:r>
          </a:p>
        </p:txBody>
      </p:sp>
      <p:sp>
        <p:nvSpPr>
          <p:cNvPr id="266" name="Can you create a million great neighborhoods supporting a decent life in one generation?"/>
          <p:cNvSpPr txBox="1"/>
          <p:nvPr/>
        </p:nvSpPr>
        <p:spPr>
          <a:xfrm>
            <a:off x="6040373" y="12788989"/>
            <a:ext cx="1230325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you create a million great neighborhoods supporting a decent life in one generation? </a:t>
            </a:r>
          </a:p>
        </p:txBody>
      </p:sp>
      <p:pic>
        <p:nvPicPr>
          <p:cNvPr id="267" name="Screen Shot 2021-10-25 at 8.22.42 AM.jpg" descr="Screen Shot 2021-10-25 at 8.22.42 AM.jpg"/>
          <p:cNvPicPr>
            <a:picLocks noChangeAspect="1"/>
          </p:cNvPicPr>
          <p:nvPr/>
        </p:nvPicPr>
        <p:blipFill>
          <a:blip r:embed="rId3">
            <a:extLst/>
          </a:blip>
          <a:stretch>
            <a:fillRect/>
          </a:stretch>
        </p:blipFill>
        <p:spPr>
          <a:xfrm>
            <a:off x="3944196" y="2799208"/>
            <a:ext cx="16495608" cy="922982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creen Shot 2021-12-02 at 10.52.19 AM.jpg" descr="Screen Shot 2021-12-02 at 10.52.19 AM.jpg"/>
          <p:cNvPicPr>
            <a:picLocks noChangeAspect="1"/>
          </p:cNvPicPr>
          <p:nvPr/>
        </p:nvPicPr>
        <p:blipFill>
          <a:blip r:embed="rId3">
            <a:extLst/>
          </a:blip>
          <a:stretch>
            <a:fillRect/>
          </a:stretch>
        </p:blipFill>
        <p:spPr>
          <a:xfrm>
            <a:off x="1908355" y="212052"/>
            <a:ext cx="21095486" cy="13633251"/>
          </a:xfrm>
          <a:prstGeom prst="rect">
            <a:avLst/>
          </a:prstGeom>
          <a:ln w="12700">
            <a:miter lim="400000"/>
          </a:ln>
        </p:spPr>
      </p:pic>
      <p:sp>
        <p:nvSpPr>
          <p:cNvPr id="272" name="Rectangle"/>
          <p:cNvSpPr/>
          <p:nvPr/>
        </p:nvSpPr>
        <p:spPr>
          <a:xfrm>
            <a:off x="7587291" y="5354761"/>
            <a:ext cx="1848209" cy="52352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3" name="All cities are developing cities !"/>
          <p:cNvSpPr txBox="1"/>
          <p:nvPr/>
        </p:nvSpPr>
        <p:spPr>
          <a:xfrm>
            <a:off x="476714" y="1553552"/>
            <a:ext cx="6629401" cy="647139"/>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All cities are developing cities !</a:t>
            </a:r>
          </a:p>
        </p:txBody>
      </p:sp>
      <p:sp>
        <p:nvSpPr>
          <p:cNvPr id="274" name="When was malaria eradicated in the US?"/>
          <p:cNvSpPr txBox="1"/>
          <p:nvPr/>
        </p:nvSpPr>
        <p:spPr>
          <a:xfrm>
            <a:off x="17242560" y="6602623"/>
            <a:ext cx="6517273" cy="510754"/>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700">
                <a:solidFill>
                  <a:srgbClr val="000000"/>
                </a:solidFill>
                <a:latin typeface="Helvetica Neue Medium"/>
                <a:ea typeface="Helvetica Neue Medium"/>
                <a:cs typeface="Helvetica Neue Medium"/>
                <a:sym typeface="Helvetica Neue Medium"/>
              </a:defRPr>
            </a:lvl1pPr>
          </a:lstStyle>
          <a:p>
            <a:pPr/>
            <a:r>
              <a:t>When was malaria eradicated in the US?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